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4" r:id="rId59"/>
    <p:sldId id="313" r:id="rId60"/>
    <p:sldId id="315" r:id="rId61"/>
    <p:sldId id="316" r:id="rId62"/>
    <p:sldId id="317" r:id="rId63"/>
    <p:sldId id="318" r:id="rId64"/>
    <p:sldId id="319" r:id="rId65"/>
    <p:sldId id="320" r:id="rId66"/>
    <p:sldId id="321" r:id="rId67"/>
    <p:sldId id="322" r:id="rId68"/>
    <p:sldId id="323" r:id="rId69"/>
    <p:sldId id="324" r:id="rId70"/>
    <p:sldId id="326" r:id="rId71"/>
    <p:sldId id="325" r:id="rId72"/>
    <p:sldId id="327" r:id="rId73"/>
    <p:sldId id="328" r:id="rId74"/>
    <p:sldId id="329" r:id="rId75"/>
    <p:sldId id="330" r:id="rId76"/>
    <p:sldId id="331" r:id="rId77"/>
    <p:sldId id="332" r:id="rId78"/>
    <p:sldId id="334" r:id="rId79"/>
    <p:sldId id="335" r:id="rId80"/>
    <p:sldId id="336" r:id="rId81"/>
    <p:sldId id="333"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1" r:id="rId106"/>
    <p:sldId id="360"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7" r:id="rId151"/>
    <p:sldId id="406" r:id="rId152"/>
    <p:sldId id="408" r:id="rId153"/>
    <p:sldId id="409" r:id="rId154"/>
    <p:sldId id="411" r:id="rId155"/>
    <p:sldId id="412" r:id="rId156"/>
    <p:sldId id="413" r:id="rId157"/>
    <p:sldId id="410" r:id="rId158"/>
    <p:sldId id="415" r:id="rId159"/>
    <p:sldId id="416" r:id="rId160"/>
    <p:sldId id="417" r:id="rId161"/>
    <p:sldId id="414"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4" r:id="rId198"/>
    <p:sldId id="453" r:id="rId199"/>
    <p:sldId id="455" r:id="rId200"/>
    <p:sldId id="456" r:id="rId201"/>
    <p:sldId id="457" r:id="rId202"/>
    <p:sldId id="459" r:id="rId203"/>
    <p:sldId id="458" r:id="rId204"/>
    <p:sldId id="460" r:id="rId205"/>
    <p:sldId id="461"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7" r:id="rId221"/>
    <p:sldId id="478" r:id="rId222"/>
    <p:sldId id="479" r:id="rId223"/>
    <p:sldId id="480" r:id="rId224"/>
    <p:sldId id="481" r:id="rId225"/>
    <p:sldId id="482" r:id="rId226"/>
    <p:sldId id="483" r:id="rId227"/>
    <p:sldId id="484" r:id="rId228"/>
    <p:sldId id="476" r:id="rId229"/>
    <p:sldId id="485" r:id="rId230"/>
    <p:sldId id="486" r:id="rId231"/>
    <p:sldId id="487" r:id="rId232"/>
    <p:sldId id="488" r:id="rId233"/>
    <p:sldId id="489" r:id="rId234"/>
    <p:sldId id="490" r:id="rId235"/>
    <p:sldId id="491" r:id="rId236"/>
    <p:sldId id="492" r:id="rId237"/>
    <p:sldId id="493" r:id="rId238"/>
    <p:sldId id="494" r:id="rId239"/>
    <p:sldId id="495" r:id="rId240"/>
    <p:sldId id="496" r:id="rId241"/>
    <p:sldId id="497" r:id="rId242"/>
    <p:sldId id="498" r:id="rId243"/>
    <p:sldId id="499" r:id="rId244"/>
    <p:sldId id="501" r:id="rId245"/>
    <p:sldId id="502" r:id="rId246"/>
    <p:sldId id="500" r:id="rId247"/>
    <p:sldId id="503" r:id="rId248"/>
    <p:sldId id="504" r:id="rId249"/>
    <p:sldId id="505" r:id="rId250"/>
    <p:sldId id="506" r:id="rId2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35"/>
    <a:srgbClr val="004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4"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31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theme" Target="theme/theme1.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tableStyles" Target="tableStyle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78D260-155B-4960-8B52-BC138BF3238F}" type="datetimeFigureOut">
              <a:rPr lang="en-US" smtClean="0"/>
              <a:pPr/>
              <a:t>3/20/2014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635A55-BF57-474C-BD2B-135D862D6ECC}" type="slidenum">
              <a:rPr lang="en-US" smtClean="0"/>
              <a:pPr/>
              <a:t>‹#›</a:t>
            </a:fld>
            <a:endParaRPr lang="en-US"/>
          </a:p>
        </p:txBody>
      </p:sp>
    </p:spTree>
    <p:extLst>
      <p:ext uri="{BB962C8B-B14F-4D97-AF65-F5344CB8AC3E}">
        <p14:creationId xmlns:p14="http://schemas.microsoft.com/office/powerpoint/2010/main" val="1765464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635A55-BF57-474C-BD2B-135D862D6ECC}" type="slidenum">
              <a:rPr lang="en-US" smtClean="0"/>
              <a:pPr/>
              <a:t>210</a:t>
            </a:fld>
            <a:endParaRPr lang="en-US"/>
          </a:p>
        </p:txBody>
      </p:sp>
    </p:spTree>
    <p:extLst>
      <p:ext uri="{BB962C8B-B14F-4D97-AF65-F5344CB8AC3E}">
        <p14:creationId xmlns:p14="http://schemas.microsoft.com/office/powerpoint/2010/main" val="1456029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lum bright="80000" contrast="-80000"/>
          </a:blip>
          <a:srcRect/>
          <a:stretch>
            <a:fillRect/>
          </a:stretch>
        </p:blipFill>
        <p:spPr bwMode="auto">
          <a:xfrm>
            <a:off x="381001" y="6115050"/>
            <a:ext cx="8305800" cy="742950"/>
          </a:xfrm>
          <a:prstGeom prst="rect">
            <a:avLst/>
          </a:prstGeom>
          <a:noFill/>
          <a:ln w="9525">
            <a:noFill/>
            <a:miter lim="800000"/>
            <a:headEnd/>
            <a:tailEnd/>
          </a:ln>
        </p:spPr>
      </p:pic>
      <p:pic>
        <p:nvPicPr>
          <p:cNvPr id="8" name="Picture 2"/>
          <p:cNvPicPr>
            <a:picLocks noChangeAspect="1" noChangeArrowheads="1"/>
          </p:cNvPicPr>
          <p:nvPr userDrawn="1"/>
        </p:nvPicPr>
        <p:blipFill>
          <a:blip r:embed="rId3" cstate="print">
            <a:lum bright="80000" contrast="-80000"/>
          </a:blip>
          <a:srcRect/>
          <a:stretch>
            <a:fillRect/>
          </a:stretch>
        </p:blipFill>
        <p:spPr bwMode="auto">
          <a:xfrm>
            <a:off x="381000" y="1524000"/>
            <a:ext cx="8382000" cy="4724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520878-39E7-44B9-BBDB-9249CF968DF7}"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520878-39E7-44B9-BBDB-9249CF968DF7}"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520878-39E7-44B9-BBDB-9249CF968DF7}"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print">
            <a:lum bright="80000" contrast="-80000"/>
          </a:blip>
          <a:srcRect/>
          <a:stretch>
            <a:fillRect/>
          </a:stretch>
        </p:blipFill>
        <p:spPr bwMode="auto">
          <a:xfrm>
            <a:off x="381001" y="6115050"/>
            <a:ext cx="8305800" cy="742950"/>
          </a:xfrm>
          <a:prstGeom prst="rect">
            <a:avLst/>
          </a:prstGeom>
          <a:noFill/>
          <a:ln w="9525">
            <a:noFill/>
            <a:miter lim="800000"/>
            <a:headEnd/>
            <a:tailEnd/>
          </a:ln>
        </p:spPr>
      </p:pic>
      <p:pic>
        <p:nvPicPr>
          <p:cNvPr id="2050" name="Picture 2"/>
          <p:cNvPicPr>
            <a:picLocks noChangeAspect="1" noChangeArrowheads="1"/>
          </p:cNvPicPr>
          <p:nvPr userDrawn="1"/>
        </p:nvPicPr>
        <p:blipFill>
          <a:blip r:embed="rId3" cstate="print">
            <a:lum bright="80000" contrast="-80000"/>
          </a:blip>
          <a:srcRect/>
          <a:stretch>
            <a:fillRect/>
          </a:stretch>
        </p:blipFill>
        <p:spPr bwMode="auto">
          <a:xfrm>
            <a:off x="381000" y="1524000"/>
            <a:ext cx="8382000" cy="47244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5257800"/>
          </a:xfrm>
        </p:spPr>
        <p:txBody>
          <a:bodyPr/>
          <a:lstStyle>
            <a:lvl1pPr algn="just">
              <a:spcBef>
                <a:spcPts val="1200"/>
              </a:spcBef>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0520878-39E7-44B9-BBDB-9249CF968DF7}"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lum bright="80000" contrast="-80000"/>
          </a:blip>
          <a:srcRect/>
          <a:stretch>
            <a:fillRect/>
          </a:stretch>
        </p:blipFill>
        <p:spPr bwMode="auto">
          <a:xfrm>
            <a:off x="381001" y="6115050"/>
            <a:ext cx="8305800" cy="742950"/>
          </a:xfrm>
          <a:prstGeom prst="rect">
            <a:avLst/>
          </a:prstGeom>
          <a:noFill/>
          <a:ln w="9525">
            <a:noFill/>
            <a:miter lim="800000"/>
            <a:headEnd/>
            <a:tailEnd/>
          </a:ln>
        </p:spPr>
      </p:pic>
      <p:pic>
        <p:nvPicPr>
          <p:cNvPr id="8" name="Picture 2"/>
          <p:cNvPicPr>
            <a:picLocks noChangeAspect="1" noChangeArrowheads="1"/>
          </p:cNvPicPr>
          <p:nvPr userDrawn="1"/>
        </p:nvPicPr>
        <p:blipFill>
          <a:blip r:embed="rId3" cstate="print">
            <a:lum bright="80000" contrast="-80000"/>
          </a:blip>
          <a:srcRect/>
          <a:stretch>
            <a:fillRect/>
          </a:stretch>
        </p:blipFill>
        <p:spPr bwMode="auto">
          <a:xfrm>
            <a:off x="381000" y="1524000"/>
            <a:ext cx="8382000" cy="47244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20878-39E7-44B9-BBDB-9249CF968DF7}"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520878-39E7-44B9-BBDB-9249CF968DF7}"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520878-39E7-44B9-BBDB-9249CF968DF7}" type="datetimeFigureOut">
              <a:rPr lang="en-US" smtClean="0"/>
              <a:pPr/>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520878-39E7-44B9-BBDB-9249CF968DF7}" type="datetimeFigureOut">
              <a:rPr lang="en-US" smtClean="0"/>
              <a:pPr/>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20878-39E7-44B9-BBDB-9249CF968DF7}" type="datetimeFigureOut">
              <a:rPr lang="en-US" smtClean="0"/>
              <a:pPr/>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20878-39E7-44B9-BBDB-9249CF968DF7}"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20878-39E7-44B9-BBDB-9249CF968DF7}"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783A6-AB54-4285-B376-6BD3A6D57B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20878-39E7-44B9-BBDB-9249CF968DF7}" type="datetimeFigureOut">
              <a:rPr lang="en-US" smtClean="0"/>
              <a:pPr/>
              <a:t>3/20/2014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783A6-AB54-4285-B376-6BD3A6D57B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2" Type="http://schemas.openxmlformats.org/officeDocument/2006/relationships/hyperlink" Target="mailto:K_ELDASH@HOTMAIL.COM"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80000" contrast="-80000"/>
          </a:blip>
          <a:srcRect/>
          <a:stretch>
            <a:fillRect/>
          </a:stretch>
        </p:blipFill>
        <p:spPr bwMode="auto">
          <a:xfrm>
            <a:off x="381001" y="6115050"/>
            <a:ext cx="8305800" cy="742950"/>
          </a:xfrm>
          <a:prstGeom prst="rect">
            <a:avLst/>
          </a:prstGeom>
          <a:noFill/>
          <a:ln w="9525">
            <a:noFill/>
            <a:miter lim="800000"/>
            <a:headEnd/>
            <a:tailEnd/>
          </a:ln>
        </p:spPr>
      </p:pic>
      <p:sp>
        <p:nvSpPr>
          <p:cNvPr id="2" name="Title 1"/>
          <p:cNvSpPr>
            <a:spLocks noGrp="1"/>
          </p:cNvSpPr>
          <p:nvPr>
            <p:ph type="ctrTitle"/>
          </p:nvPr>
        </p:nvSpPr>
        <p:spPr>
          <a:xfrm>
            <a:off x="685800" y="1143000"/>
            <a:ext cx="7772400" cy="1984375"/>
          </a:xfrm>
        </p:spPr>
        <p:txBody>
          <a:bodyPr>
            <a:normAutofit fontScale="90000"/>
          </a:bodyPr>
          <a:lstStyle/>
          <a:p>
            <a:r>
              <a:rPr lang="en-US" b="1" dirty="0" smtClean="0"/>
              <a:t>FIDIC</a:t>
            </a:r>
            <a:br>
              <a:rPr lang="en-US" b="1" dirty="0" smtClean="0"/>
            </a:br>
            <a:r>
              <a:rPr lang="en-US" sz="4400" b="1" dirty="0" smtClean="0"/>
              <a:t>Conditions of Contract for</a:t>
            </a:r>
            <a:br>
              <a:rPr lang="en-US" sz="4400" b="1" dirty="0" smtClean="0"/>
            </a:br>
            <a:r>
              <a:rPr lang="en-US" sz="6700" b="1" dirty="0" smtClean="0"/>
              <a:t>Construction</a:t>
            </a:r>
            <a:endParaRPr lang="en-US" sz="6700" b="1" dirty="0"/>
          </a:p>
        </p:txBody>
      </p:sp>
      <p:sp>
        <p:nvSpPr>
          <p:cNvPr id="3" name="Subtitle 2"/>
          <p:cNvSpPr>
            <a:spLocks noGrp="1"/>
          </p:cNvSpPr>
          <p:nvPr>
            <p:ph type="subTitle" idx="1"/>
          </p:nvPr>
        </p:nvSpPr>
        <p:spPr>
          <a:xfrm>
            <a:off x="1371600" y="4724400"/>
            <a:ext cx="6400800" cy="1752600"/>
          </a:xfrm>
        </p:spPr>
        <p:txBody>
          <a:bodyPr/>
          <a:lstStyle/>
          <a:p>
            <a:r>
              <a:rPr lang="en-US" sz="2000" dirty="0" smtClean="0">
                <a:solidFill>
                  <a:schemeClr val="tx1"/>
                </a:solidFill>
              </a:rPr>
              <a:t>PRESENTED BY</a:t>
            </a:r>
          </a:p>
          <a:p>
            <a:r>
              <a:rPr lang="en-US" b="1" dirty="0" smtClean="0">
                <a:solidFill>
                  <a:schemeClr val="tx1"/>
                </a:solidFill>
              </a:rPr>
              <a:t>PROF. KARIM EL-DASH</a:t>
            </a:r>
            <a:endParaRPr lang="en-US" sz="20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1.6 Contract </a:t>
            </a:r>
            <a:r>
              <a:rPr lang="en-US" b="1" dirty="0">
                <a:solidFill>
                  <a:srgbClr val="C00000"/>
                </a:solidFill>
              </a:rPr>
              <a:t>Agreement</a:t>
            </a:r>
            <a:endParaRPr lang="en-US" dirty="0">
              <a:solidFill>
                <a:srgbClr val="C00000"/>
              </a:solidFill>
            </a:endParaRPr>
          </a:p>
        </p:txBody>
      </p:sp>
      <p:sp>
        <p:nvSpPr>
          <p:cNvPr id="3" name="Content Placeholder 2"/>
          <p:cNvSpPr>
            <a:spLocks noGrp="1"/>
          </p:cNvSpPr>
          <p:nvPr>
            <p:ph idx="1"/>
          </p:nvPr>
        </p:nvSpPr>
        <p:spPr>
          <a:xfrm>
            <a:off x="457200" y="1600200"/>
            <a:ext cx="8229600" cy="4648200"/>
          </a:xfrm>
        </p:spPr>
        <p:txBody>
          <a:bodyPr>
            <a:normAutofit/>
          </a:bodyPr>
          <a:lstStyle/>
          <a:p>
            <a:pPr algn="just">
              <a:spcBef>
                <a:spcPts val="1800"/>
              </a:spcBef>
            </a:pPr>
            <a:r>
              <a:rPr lang="en-US" sz="2800" dirty="0"/>
              <a:t>The Parties shall enter into a Contract Agreement within </a:t>
            </a:r>
            <a:r>
              <a:rPr lang="en-US" sz="2800" dirty="0">
                <a:solidFill>
                  <a:srgbClr val="C00000"/>
                </a:solidFill>
              </a:rPr>
              <a:t>28 days </a:t>
            </a:r>
            <a:r>
              <a:rPr lang="en-US" sz="2800" dirty="0"/>
              <a:t>after the </a:t>
            </a:r>
            <a:r>
              <a:rPr lang="en-US" sz="2800" dirty="0" smtClean="0"/>
              <a:t>Contractor receives </a:t>
            </a:r>
            <a:r>
              <a:rPr lang="en-US" sz="2800" dirty="0"/>
              <a:t>the </a:t>
            </a:r>
            <a:r>
              <a:rPr lang="en-US" sz="2800" u="sng" dirty="0">
                <a:solidFill>
                  <a:srgbClr val="C00000"/>
                </a:solidFill>
              </a:rPr>
              <a:t>Letter of </a:t>
            </a:r>
            <a:r>
              <a:rPr lang="en-US" sz="2800" u="sng" dirty="0" smtClean="0">
                <a:solidFill>
                  <a:srgbClr val="C00000"/>
                </a:solidFill>
              </a:rPr>
              <a:t>Acceptance</a:t>
            </a:r>
            <a:r>
              <a:rPr lang="en-US" sz="2800" dirty="0" smtClean="0"/>
              <a:t>. </a:t>
            </a:r>
          </a:p>
          <a:p>
            <a:pPr algn="just">
              <a:spcBef>
                <a:spcPts val="1800"/>
              </a:spcBef>
            </a:pPr>
            <a:r>
              <a:rPr lang="en-US" sz="2800" dirty="0" smtClean="0"/>
              <a:t>The Contract Agreement </a:t>
            </a:r>
            <a:r>
              <a:rPr lang="en-US" sz="2800" dirty="0"/>
              <a:t>shall be based upon the form annexed to the Particular Conditions. </a:t>
            </a:r>
            <a:endParaRPr lang="en-US" sz="2800" dirty="0" smtClean="0"/>
          </a:p>
          <a:p>
            <a:pPr algn="just">
              <a:spcBef>
                <a:spcPts val="1800"/>
              </a:spcBef>
            </a:pPr>
            <a:r>
              <a:rPr lang="en-US" sz="2800" dirty="0" smtClean="0"/>
              <a:t>The costs </a:t>
            </a:r>
            <a:r>
              <a:rPr lang="en-US" sz="2800" dirty="0"/>
              <a:t>of </a:t>
            </a:r>
            <a:r>
              <a:rPr lang="en-US" sz="2800" dirty="0">
                <a:solidFill>
                  <a:srgbClr val="C00000"/>
                </a:solidFill>
              </a:rPr>
              <a:t>stamp duties </a:t>
            </a:r>
            <a:r>
              <a:rPr lang="en-US" sz="2800" dirty="0"/>
              <a:t>and similar charges </a:t>
            </a:r>
            <a:r>
              <a:rPr lang="en-US" sz="2800" dirty="0" smtClean="0"/>
              <a:t>shall </a:t>
            </a:r>
            <a:r>
              <a:rPr lang="en-US" sz="2800" dirty="0"/>
              <a:t>be borne by the </a:t>
            </a:r>
            <a:r>
              <a:rPr lang="en-US" sz="2800" dirty="0">
                <a:solidFill>
                  <a:srgbClr val="C00000"/>
                </a:solidFill>
              </a:rPr>
              <a:t>Employer</a:t>
            </a:r>
            <a:r>
              <a:rPr lang="en-US" sz="2800" dirty="0"/>
              <a:t>.</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7.4 Testing</a:t>
            </a:r>
            <a:r>
              <a:rPr lang="en-US" b="1" baseline="60000" dirty="0" smtClean="0"/>
              <a:t>1</a:t>
            </a:r>
            <a:endParaRPr lang="en-US" baseline="60000" dirty="0"/>
          </a:p>
        </p:txBody>
      </p:sp>
      <p:sp>
        <p:nvSpPr>
          <p:cNvPr id="3" name="Content Placeholder 2"/>
          <p:cNvSpPr>
            <a:spLocks noGrp="1"/>
          </p:cNvSpPr>
          <p:nvPr>
            <p:ph idx="1"/>
          </p:nvPr>
        </p:nvSpPr>
        <p:spPr/>
        <p:txBody>
          <a:bodyPr>
            <a:normAutofit/>
          </a:bodyPr>
          <a:lstStyle/>
          <a:p>
            <a:r>
              <a:rPr lang="en-US" sz="2800" dirty="0" smtClean="0"/>
              <a:t>The Contractor shall </a:t>
            </a:r>
            <a:r>
              <a:rPr lang="en-US" sz="2600" b="1" u="sng" dirty="0" smtClean="0"/>
              <a:t>provide all </a:t>
            </a:r>
            <a:r>
              <a:rPr lang="en-US" sz="2800" dirty="0" smtClean="0"/>
              <a:t>apparatus, assistance, documents and other information, electricity, equipment, fuel, consumables, instruments, labor, materials, and suitably qualified and experienced staff, as are necessary to carry out the specified tests efficiently. </a:t>
            </a:r>
          </a:p>
          <a:p>
            <a:r>
              <a:rPr lang="en-US" sz="2800" dirty="0" smtClean="0"/>
              <a:t>The </a:t>
            </a:r>
            <a:r>
              <a:rPr lang="en-US" sz="2600" b="1" u="sng" dirty="0" smtClean="0"/>
              <a:t>Contractor shall agree</a:t>
            </a:r>
            <a:r>
              <a:rPr lang="en-US" sz="2800" dirty="0" smtClean="0"/>
              <a:t>, with the Engineer, the time and place for the specified testing of any Plant, Materials and other parts of the Works.</a:t>
            </a:r>
            <a:endParaRPr lang="en-US" sz="28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7.4 Testing</a:t>
            </a:r>
            <a:r>
              <a:rPr lang="en-US" b="1" baseline="60000" dirty="0" smtClean="0"/>
              <a:t>2</a:t>
            </a:r>
            <a:endParaRPr lang="en-US" baseline="60000" dirty="0"/>
          </a:p>
        </p:txBody>
      </p:sp>
      <p:sp>
        <p:nvSpPr>
          <p:cNvPr id="3" name="Content Placeholder 2"/>
          <p:cNvSpPr>
            <a:spLocks noGrp="1"/>
          </p:cNvSpPr>
          <p:nvPr>
            <p:ph idx="1"/>
          </p:nvPr>
        </p:nvSpPr>
        <p:spPr>
          <a:xfrm>
            <a:off x="457200" y="1295400"/>
            <a:ext cx="8229600" cy="5181600"/>
          </a:xfrm>
        </p:spPr>
        <p:txBody>
          <a:bodyPr>
            <a:normAutofit/>
          </a:bodyPr>
          <a:lstStyle/>
          <a:p>
            <a:r>
              <a:rPr lang="en-US" sz="2800" dirty="0" smtClean="0"/>
              <a:t>The Engineer may</a:t>
            </a:r>
            <a:r>
              <a:rPr lang="en-US" sz="2800" i="1" dirty="0" smtClean="0"/>
              <a:t> </a:t>
            </a:r>
            <a:r>
              <a:rPr lang="en-US" sz="2600" b="1" u="sng" dirty="0" smtClean="0"/>
              <a:t>vary the location or details </a:t>
            </a:r>
            <a:r>
              <a:rPr lang="en-US" sz="2800" dirty="0" smtClean="0"/>
              <a:t>of specified tests, or instruct the Contractor to carry out additional tests. </a:t>
            </a:r>
          </a:p>
          <a:p>
            <a:r>
              <a:rPr lang="en-US" sz="2800" dirty="0" smtClean="0"/>
              <a:t>If these varied or additional tests show that the tested Plant, Materials or workmanship is </a:t>
            </a:r>
            <a:r>
              <a:rPr lang="en-US" sz="2600" b="1" u="sng" dirty="0" smtClean="0"/>
              <a:t>not in accordance</a:t>
            </a:r>
            <a:r>
              <a:rPr lang="en-US" sz="2800" dirty="0" smtClean="0"/>
              <a:t> with the Contract, the cost of carrying out this Variation shall be borne by the Contractor.</a:t>
            </a:r>
          </a:p>
          <a:p>
            <a:r>
              <a:rPr lang="en-US" sz="2800" dirty="0" smtClean="0"/>
              <a:t>The Engineer shall give the Contractor not less than </a:t>
            </a:r>
            <a:r>
              <a:rPr lang="en-US" sz="2600" b="1" u="sng" dirty="0" smtClean="0"/>
              <a:t>24 hours’ notice</a:t>
            </a:r>
            <a:r>
              <a:rPr lang="en-US" sz="2800" dirty="0" smtClean="0"/>
              <a:t> of the Engineer’s intention to attend the tests.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7.4 Testing</a:t>
            </a:r>
            <a:r>
              <a:rPr lang="en-US" b="1" baseline="60000" dirty="0" smtClean="0"/>
              <a:t>3</a:t>
            </a:r>
            <a:endParaRPr lang="en-US" baseline="60000" dirty="0"/>
          </a:p>
        </p:txBody>
      </p:sp>
      <p:sp>
        <p:nvSpPr>
          <p:cNvPr id="3" name="Content Placeholder 2"/>
          <p:cNvSpPr>
            <a:spLocks noGrp="1"/>
          </p:cNvSpPr>
          <p:nvPr>
            <p:ph idx="1"/>
          </p:nvPr>
        </p:nvSpPr>
        <p:spPr>
          <a:xfrm>
            <a:off x="457200" y="1295400"/>
            <a:ext cx="8229600" cy="5181600"/>
          </a:xfrm>
        </p:spPr>
        <p:txBody>
          <a:bodyPr>
            <a:normAutofit/>
          </a:bodyPr>
          <a:lstStyle/>
          <a:p>
            <a:r>
              <a:rPr lang="en-US" sz="2800" dirty="0" smtClean="0"/>
              <a:t>If the Engineer </a:t>
            </a:r>
            <a:r>
              <a:rPr lang="en-US" sz="2600" b="1" u="sng" dirty="0" smtClean="0"/>
              <a:t>does not attend </a:t>
            </a:r>
            <a:r>
              <a:rPr lang="en-US" sz="2800" dirty="0" smtClean="0"/>
              <a:t>at the time and place agreed, the Contractor may </a:t>
            </a:r>
            <a:r>
              <a:rPr lang="en-US" sz="2800" dirty="0" smtClean="0">
                <a:solidFill>
                  <a:srgbClr val="C00000"/>
                </a:solidFill>
              </a:rPr>
              <a:t>proceed</a:t>
            </a:r>
            <a:r>
              <a:rPr lang="en-US" sz="2800" dirty="0" smtClean="0"/>
              <a:t> with the tests.</a:t>
            </a:r>
          </a:p>
          <a:p>
            <a:r>
              <a:rPr lang="en-US" sz="2800" dirty="0" smtClean="0"/>
              <a:t>If the Contractor suffers </a:t>
            </a:r>
            <a:r>
              <a:rPr lang="en-US" sz="2600" b="1" u="sng" dirty="0" smtClean="0"/>
              <a:t>delay and/or incurs Cost </a:t>
            </a:r>
            <a:r>
              <a:rPr lang="en-US" sz="2800" dirty="0" smtClean="0"/>
              <a:t>from complying with these instructions or as a result of a delay for which the Employer is responsible, the Contractor shall give notice to the Engineer and shall be entitled to </a:t>
            </a:r>
            <a:r>
              <a:rPr lang="en-US" sz="2800" i="1" dirty="0" smtClean="0"/>
              <a:t>Contractor’s Claims.</a:t>
            </a:r>
            <a:endParaRPr lang="en-US" sz="28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7.5 Rejection</a:t>
            </a:r>
            <a:endParaRPr lang="en-US" dirty="0"/>
          </a:p>
        </p:txBody>
      </p:sp>
      <p:sp>
        <p:nvSpPr>
          <p:cNvPr id="3" name="Content Placeholder 2"/>
          <p:cNvSpPr>
            <a:spLocks noGrp="1"/>
          </p:cNvSpPr>
          <p:nvPr>
            <p:ph idx="1"/>
          </p:nvPr>
        </p:nvSpPr>
        <p:spPr/>
        <p:txBody>
          <a:bodyPr>
            <a:normAutofit/>
          </a:bodyPr>
          <a:lstStyle/>
          <a:p>
            <a:pPr>
              <a:lnSpc>
                <a:spcPct val="120000"/>
              </a:lnSpc>
            </a:pPr>
            <a:r>
              <a:rPr lang="en-US" dirty="0" smtClean="0"/>
              <a:t>If any Plant, Materials or workmanship is found to be </a:t>
            </a:r>
            <a:r>
              <a:rPr lang="en-US" b="1" u="sng" dirty="0" smtClean="0"/>
              <a:t>defective</a:t>
            </a:r>
            <a:r>
              <a:rPr lang="en-US" dirty="0" smtClean="0"/>
              <a:t>, the Engineer may reject it by giving notice to the Contractor, with reasons. </a:t>
            </a:r>
          </a:p>
          <a:p>
            <a:pPr>
              <a:lnSpc>
                <a:spcPct val="120000"/>
              </a:lnSpc>
            </a:pPr>
            <a:r>
              <a:rPr lang="en-US" dirty="0" smtClean="0"/>
              <a:t>If the Engineer requires this Plant, Materials or workmanship to be </a:t>
            </a:r>
            <a:r>
              <a:rPr lang="en-US" b="1" u="sng" dirty="0" smtClean="0"/>
              <a:t>retested</a:t>
            </a:r>
            <a:r>
              <a:rPr lang="en-US" dirty="0" smtClean="0"/>
              <a:t>, the tests shall be repeated under the same terms and conditions. </a:t>
            </a:r>
          </a:p>
          <a:p>
            <a:pPr>
              <a:lnSpc>
                <a:spcPct val="120000"/>
              </a:lnSpc>
            </a:pPr>
            <a:r>
              <a:rPr lang="en-US" dirty="0" smtClean="0"/>
              <a:t>If the rejection and retesting cause the Employer to incur </a:t>
            </a:r>
            <a:r>
              <a:rPr lang="en-US" b="1" u="sng" dirty="0" smtClean="0"/>
              <a:t>additional costs</a:t>
            </a:r>
            <a:r>
              <a:rPr lang="en-US" dirty="0" smtClean="0"/>
              <a:t>, the Contractor shall subject to “</a:t>
            </a:r>
            <a:r>
              <a:rPr lang="en-US" i="1" dirty="0" smtClean="0"/>
              <a:t>Employer’s Claims”.</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7.6 Remedial Work</a:t>
            </a:r>
            <a:r>
              <a:rPr lang="en-US" b="1" baseline="60000" dirty="0" smtClean="0"/>
              <a:t>1</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pPr>
              <a:buNone/>
            </a:pPr>
            <a:r>
              <a:rPr lang="en-US" sz="2800" dirty="0" smtClean="0"/>
              <a:t>	Not withstanding any previous test or certification, the Engineer may instruct the Contractor to:</a:t>
            </a:r>
          </a:p>
          <a:p>
            <a:pPr>
              <a:buNone/>
            </a:pPr>
            <a:r>
              <a:rPr lang="en-US" sz="2800" dirty="0" smtClean="0"/>
              <a:t>(a) </a:t>
            </a:r>
            <a:r>
              <a:rPr lang="en-US" sz="2800" b="1" u="sng" dirty="0" smtClean="0"/>
              <a:t>remove</a:t>
            </a:r>
            <a:r>
              <a:rPr lang="en-US" sz="2800" dirty="0" smtClean="0"/>
              <a:t> from the Site and replace any Plant or Materials which is not in accordance with the Contract,</a:t>
            </a:r>
          </a:p>
          <a:p>
            <a:pPr>
              <a:buNone/>
            </a:pPr>
            <a:r>
              <a:rPr lang="en-US" sz="2800" dirty="0" smtClean="0"/>
              <a:t>(b) </a:t>
            </a:r>
            <a:r>
              <a:rPr lang="en-US" sz="2800" b="1" u="sng" dirty="0" smtClean="0"/>
              <a:t>remove and re-execute </a:t>
            </a:r>
            <a:r>
              <a:rPr lang="en-US" sz="2800" dirty="0" smtClean="0"/>
              <a:t>any other work which is not in accordance with the Contract, and</a:t>
            </a:r>
          </a:p>
          <a:p>
            <a:pPr>
              <a:buNone/>
            </a:pPr>
            <a:r>
              <a:rPr lang="en-US" sz="2800" dirty="0" smtClean="0"/>
              <a:t>(c) execute any work which is </a:t>
            </a:r>
            <a:r>
              <a:rPr lang="en-US" sz="2800" b="1" u="sng" dirty="0" smtClean="0"/>
              <a:t>urgently</a:t>
            </a:r>
            <a:r>
              <a:rPr lang="en-US" sz="2800" dirty="0" smtClean="0"/>
              <a:t> required for the safety of the Works, whether because of an accident, unforeseeable event or otherwise.</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7.6 Remedial Work</a:t>
            </a:r>
            <a:r>
              <a:rPr lang="en-US" b="1" baseline="60000" dirty="0" smtClean="0"/>
              <a:t>2</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pPr>
              <a:lnSpc>
                <a:spcPct val="130000"/>
              </a:lnSpc>
            </a:pPr>
            <a:r>
              <a:rPr lang="en-US" dirty="0" smtClean="0"/>
              <a:t>If the Contractor fails to comply with the instruction, the Employer shall be entitled to employ and pay other persons to carry out the work. </a:t>
            </a:r>
          </a:p>
          <a:p>
            <a:pPr>
              <a:lnSpc>
                <a:spcPct val="130000"/>
              </a:lnSpc>
            </a:pPr>
            <a:r>
              <a:rPr lang="en-US" dirty="0" smtClean="0"/>
              <a:t>Except to the extent that the Contractor would have been entitled to payment for the work, the Contractor shall subject to “</a:t>
            </a:r>
            <a:r>
              <a:rPr lang="en-US" i="1" dirty="0" smtClean="0"/>
              <a:t>Employer’s Claims”</a:t>
            </a:r>
            <a:r>
              <a:rPr lang="en-US" dirty="0" smtClean="0"/>
              <a:t>.</a:t>
            </a:r>
            <a:endParaRPr lang="en-US" sz="2800" dirty="0"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7.7 Ownership of Plant and Materials</a:t>
            </a:r>
            <a:endParaRPr lang="en-US" dirty="0"/>
          </a:p>
        </p:txBody>
      </p:sp>
      <p:sp>
        <p:nvSpPr>
          <p:cNvPr id="3" name="Content Placeholder 2"/>
          <p:cNvSpPr>
            <a:spLocks noGrp="1"/>
          </p:cNvSpPr>
          <p:nvPr>
            <p:ph idx="1"/>
          </p:nvPr>
        </p:nvSpPr>
        <p:spPr/>
        <p:txBody>
          <a:bodyPr>
            <a:normAutofit/>
          </a:bodyPr>
          <a:lstStyle/>
          <a:p>
            <a:r>
              <a:rPr lang="en-US" dirty="0" smtClean="0"/>
              <a:t>Each item of Plant and Materials shall become the property of the Employer at whichever is the earlier of the following times, free from liens and other encumbrances:</a:t>
            </a:r>
          </a:p>
          <a:p>
            <a:pPr>
              <a:buNone/>
            </a:pPr>
            <a:r>
              <a:rPr lang="en-US" dirty="0" smtClean="0"/>
              <a:t>(a) when it is delivered to the Site;</a:t>
            </a:r>
          </a:p>
          <a:p>
            <a:pPr>
              <a:buNone/>
            </a:pPr>
            <a:r>
              <a:rPr lang="en-US" dirty="0" smtClean="0"/>
              <a:t>(b) when the Contractor is entitled to payment of the its value.</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7.8 Royalties</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a:buNone/>
            </a:pPr>
            <a:r>
              <a:rPr lang="en-US" dirty="0" smtClean="0"/>
              <a:t>The Contractor shall pay all royalties, rents and other payments for:</a:t>
            </a:r>
          </a:p>
          <a:p>
            <a:pPr>
              <a:buNone/>
            </a:pPr>
            <a:r>
              <a:rPr lang="en-US" dirty="0" smtClean="0"/>
              <a:t>(a) natural Materials obtained from outside the Site, and</a:t>
            </a:r>
          </a:p>
          <a:p>
            <a:pPr>
              <a:buNone/>
            </a:pPr>
            <a:r>
              <a:rPr lang="en-US" dirty="0" smtClean="0"/>
              <a:t>(b) the disposal of material from demolitions and excavations and of other surplus material.</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lstStyle/>
          <a:p>
            <a:r>
              <a:rPr lang="en-US" dirty="0" smtClean="0"/>
              <a:t>8. </a:t>
            </a:r>
            <a:r>
              <a:rPr lang="en-US" sz="3200" dirty="0" smtClean="0"/>
              <a:t>Commencement, Delays and Suspension</a:t>
            </a:r>
            <a:endParaRPr lang="en-US" sz="32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8.1 Commencement of Works</a:t>
            </a:r>
            <a:endParaRPr lang="en-US" dirty="0">
              <a:solidFill>
                <a:srgbClr val="C00000"/>
              </a:solidFill>
            </a:endParaRPr>
          </a:p>
        </p:txBody>
      </p:sp>
      <p:sp>
        <p:nvSpPr>
          <p:cNvPr id="3" name="Content Placeholder 2"/>
          <p:cNvSpPr>
            <a:spLocks noGrp="1"/>
          </p:cNvSpPr>
          <p:nvPr>
            <p:ph idx="1"/>
          </p:nvPr>
        </p:nvSpPr>
        <p:spPr>
          <a:xfrm>
            <a:off x="457200" y="1295400"/>
            <a:ext cx="8229600" cy="4953000"/>
          </a:xfrm>
        </p:spPr>
        <p:txBody>
          <a:bodyPr>
            <a:normAutofit/>
          </a:bodyPr>
          <a:lstStyle/>
          <a:p>
            <a:pPr>
              <a:lnSpc>
                <a:spcPct val="150000"/>
              </a:lnSpc>
            </a:pPr>
            <a:r>
              <a:rPr lang="en-US" dirty="0" smtClean="0"/>
              <a:t>The Engineer shall give the Contractor not less than </a:t>
            </a:r>
            <a:r>
              <a:rPr lang="en-US" b="1" u="sng" dirty="0" smtClean="0"/>
              <a:t>7 days’ notice </a:t>
            </a:r>
            <a:r>
              <a:rPr lang="en-US" dirty="0" smtClean="0"/>
              <a:t>of the Commencement Date. </a:t>
            </a:r>
          </a:p>
          <a:p>
            <a:pPr>
              <a:lnSpc>
                <a:spcPct val="150000"/>
              </a:lnSpc>
            </a:pPr>
            <a:r>
              <a:rPr lang="en-US" dirty="0" smtClean="0"/>
              <a:t>The Commencement Date shall be within </a:t>
            </a:r>
            <a:r>
              <a:rPr lang="en-US" b="1" u="sng" dirty="0" smtClean="0"/>
              <a:t>42 days </a:t>
            </a:r>
            <a:r>
              <a:rPr lang="en-US" dirty="0" smtClean="0"/>
              <a:t>after the Contractor receives the </a:t>
            </a:r>
            <a:r>
              <a:rPr lang="en-US" b="1" u="sng" dirty="0" smtClean="0"/>
              <a:t>Letter of Acceptance</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1.7 Assignment</a:t>
            </a:r>
            <a:endParaRPr lang="en-US" dirty="0">
              <a:solidFill>
                <a:srgbClr val="C00000"/>
              </a:solidFill>
            </a:endParaRPr>
          </a:p>
        </p:txBody>
      </p:sp>
      <p:sp>
        <p:nvSpPr>
          <p:cNvPr id="3" name="Content Placeholder 2"/>
          <p:cNvSpPr>
            <a:spLocks noGrp="1"/>
          </p:cNvSpPr>
          <p:nvPr>
            <p:ph idx="1"/>
          </p:nvPr>
        </p:nvSpPr>
        <p:spPr>
          <a:xfrm>
            <a:off x="457200" y="1600200"/>
            <a:ext cx="8229600" cy="4953000"/>
          </a:xfrm>
        </p:spPr>
        <p:txBody>
          <a:bodyPr>
            <a:noAutofit/>
          </a:bodyPr>
          <a:lstStyle/>
          <a:p>
            <a:pPr algn="just"/>
            <a:r>
              <a:rPr lang="en-US" sz="2400" dirty="0">
                <a:solidFill>
                  <a:srgbClr val="C00000"/>
                </a:solidFill>
              </a:rPr>
              <a:t>Neither Party shall assign the whole </a:t>
            </a:r>
            <a:r>
              <a:rPr lang="en-US" sz="2400" dirty="0"/>
              <a:t>or any part of the Contract or any benefit </a:t>
            </a:r>
            <a:r>
              <a:rPr lang="en-US" sz="2400" dirty="0" smtClean="0"/>
              <a:t>or interest </a:t>
            </a:r>
            <a:r>
              <a:rPr lang="en-US" sz="2400" dirty="0"/>
              <a:t>in or under the Contract. </a:t>
            </a:r>
            <a:endParaRPr lang="en-US" sz="2400" dirty="0" smtClean="0"/>
          </a:p>
          <a:p>
            <a:pPr algn="just">
              <a:spcBef>
                <a:spcPts val="2400"/>
              </a:spcBef>
            </a:pPr>
            <a:r>
              <a:rPr lang="en-US" sz="2400" dirty="0" smtClean="0"/>
              <a:t>However</a:t>
            </a:r>
            <a:r>
              <a:rPr lang="en-US" sz="2400" dirty="0"/>
              <a:t>, either Party:</a:t>
            </a:r>
          </a:p>
          <a:p>
            <a:pPr algn="just">
              <a:spcBef>
                <a:spcPts val="1800"/>
              </a:spcBef>
              <a:buNone/>
            </a:pPr>
            <a:r>
              <a:rPr lang="en-US" sz="2400" dirty="0" smtClean="0"/>
              <a:t>	(</a:t>
            </a:r>
            <a:r>
              <a:rPr lang="en-US" sz="2400" dirty="0"/>
              <a:t>a) may assign the whole or any part with the prior agreement of the other </a:t>
            </a:r>
            <a:r>
              <a:rPr lang="en-US" sz="2400" dirty="0" smtClean="0"/>
              <a:t>Party, at </a:t>
            </a:r>
            <a:r>
              <a:rPr lang="en-US" sz="2400" dirty="0"/>
              <a:t>the sole </a:t>
            </a:r>
            <a:r>
              <a:rPr lang="en-US" sz="2400" b="1" u="sng" dirty="0">
                <a:solidFill>
                  <a:srgbClr val="C00000"/>
                </a:solidFill>
              </a:rPr>
              <a:t>discretion</a:t>
            </a:r>
            <a:r>
              <a:rPr lang="en-US" sz="2400" dirty="0"/>
              <a:t> of such other Party, and</a:t>
            </a:r>
          </a:p>
          <a:p>
            <a:pPr algn="just">
              <a:spcBef>
                <a:spcPts val="1800"/>
              </a:spcBef>
              <a:buNone/>
            </a:pPr>
            <a:r>
              <a:rPr lang="en-US" sz="2400" dirty="0" smtClean="0"/>
              <a:t>	(</a:t>
            </a:r>
            <a:r>
              <a:rPr lang="en-US" sz="2400" dirty="0"/>
              <a:t>b) may, as security in </a:t>
            </a:r>
            <a:r>
              <a:rPr lang="en-US" sz="2400" dirty="0" smtClean="0"/>
              <a:t>favor </a:t>
            </a:r>
            <a:r>
              <a:rPr lang="en-US" sz="2400" dirty="0"/>
              <a:t>of a bank or financial institution, assign </a:t>
            </a:r>
            <a:r>
              <a:rPr lang="en-US" sz="2400" b="1" u="sng" dirty="0">
                <a:solidFill>
                  <a:srgbClr val="C00000"/>
                </a:solidFill>
              </a:rPr>
              <a:t>its right</a:t>
            </a:r>
            <a:r>
              <a:rPr lang="en-US" sz="2400" dirty="0">
                <a:solidFill>
                  <a:srgbClr val="C00000"/>
                </a:solidFill>
              </a:rPr>
              <a:t> </a:t>
            </a:r>
            <a:r>
              <a:rPr lang="en-US" sz="2400" dirty="0"/>
              <a:t>to </a:t>
            </a:r>
            <a:r>
              <a:rPr lang="en-US" sz="2400" dirty="0" smtClean="0"/>
              <a:t>any moneys </a:t>
            </a:r>
            <a:r>
              <a:rPr lang="en-US" sz="2400" dirty="0"/>
              <a:t>due, or to become due, under the Contract.</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8.2 Time for Completion</a:t>
            </a:r>
            <a:endParaRPr lang="en-US" dirty="0"/>
          </a:p>
        </p:txBody>
      </p:sp>
      <p:sp>
        <p:nvSpPr>
          <p:cNvPr id="3" name="Content Placeholder 2"/>
          <p:cNvSpPr>
            <a:spLocks noGrp="1"/>
          </p:cNvSpPr>
          <p:nvPr>
            <p:ph idx="1"/>
          </p:nvPr>
        </p:nvSpPr>
        <p:spPr/>
        <p:txBody>
          <a:bodyPr>
            <a:normAutofit/>
          </a:bodyPr>
          <a:lstStyle/>
          <a:p>
            <a:r>
              <a:rPr lang="en-US" dirty="0" smtClean="0"/>
              <a:t>The Contractor shall complete the whole of the Works within the Time for Completion for the Works including:</a:t>
            </a:r>
          </a:p>
          <a:p>
            <a:pPr>
              <a:buNone/>
            </a:pPr>
            <a:r>
              <a:rPr lang="en-US" dirty="0" smtClean="0"/>
              <a:t>(a) Achieving the Tests on Completion, and</a:t>
            </a:r>
          </a:p>
          <a:p>
            <a:pPr>
              <a:buNone/>
            </a:pPr>
            <a:r>
              <a:rPr lang="en-US" dirty="0" smtClean="0"/>
              <a:t>(b) completing all work which is stated in the Contract as being required for the Works for “</a:t>
            </a:r>
            <a:r>
              <a:rPr lang="en-US" i="1" dirty="0" smtClean="0"/>
              <a:t>Taking Over”</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8.3 Program</a:t>
            </a:r>
            <a:r>
              <a:rPr lang="en-US" b="1" baseline="60000" dirty="0" smtClean="0">
                <a:solidFill>
                  <a:srgbClr val="C00000"/>
                </a:solidFill>
              </a:rPr>
              <a:t>1</a:t>
            </a:r>
            <a:endParaRPr lang="en-US" dirty="0">
              <a:solidFill>
                <a:srgbClr val="C00000"/>
              </a:solidFill>
            </a:endParaRPr>
          </a:p>
        </p:txBody>
      </p:sp>
      <p:sp>
        <p:nvSpPr>
          <p:cNvPr id="3" name="Content Placeholder 2"/>
          <p:cNvSpPr>
            <a:spLocks noGrp="1"/>
          </p:cNvSpPr>
          <p:nvPr>
            <p:ph idx="1"/>
          </p:nvPr>
        </p:nvSpPr>
        <p:spPr/>
        <p:txBody>
          <a:bodyPr>
            <a:normAutofit/>
          </a:bodyPr>
          <a:lstStyle/>
          <a:p>
            <a:pPr>
              <a:lnSpc>
                <a:spcPct val="150000"/>
              </a:lnSpc>
            </a:pPr>
            <a:r>
              <a:rPr lang="en-US" dirty="0" smtClean="0"/>
              <a:t>Submit a detailed time program </a:t>
            </a:r>
            <a:r>
              <a:rPr lang="en-US" b="1" u="sng" dirty="0" smtClean="0"/>
              <a:t>within 28 days </a:t>
            </a:r>
            <a:r>
              <a:rPr lang="en-US" dirty="0" smtClean="0"/>
              <a:t>after receiving the notice of “</a:t>
            </a:r>
            <a:r>
              <a:rPr lang="en-US" i="1" dirty="0" smtClean="0"/>
              <a:t>Commencement of Works”. </a:t>
            </a:r>
          </a:p>
          <a:p>
            <a:pPr>
              <a:lnSpc>
                <a:spcPct val="150000"/>
              </a:lnSpc>
            </a:pPr>
            <a:r>
              <a:rPr lang="en-US" dirty="0" smtClean="0"/>
              <a:t>Submit a revised program whenever the previous program is inconsistent with actual progress.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8.3 Program</a:t>
            </a:r>
            <a:r>
              <a:rPr lang="en-US" b="1" baseline="60000" dirty="0" smtClean="0">
                <a:solidFill>
                  <a:srgbClr val="C00000"/>
                </a:solidFill>
              </a:rPr>
              <a:t>2</a:t>
            </a:r>
            <a:endParaRPr lang="en-US" baseline="60000"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Each program shall include:</a:t>
            </a:r>
          </a:p>
          <a:p>
            <a:pPr marL="514350" indent="-514350">
              <a:buAutoNum type="alphaLcParenBoth"/>
            </a:pPr>
            <a:r>
              <a:rPr lang="en-US" dirty="0" smtClean="0"/>
              <a:t>the order in which the Contractor intends to carry out the Works, including the anticipated timing of each stage of design, Contractor’s Documents, procurement, manufacture of Plant, delivery to Site, construction, erection and testing,</a:t>
            </a:r>
          </a:p>
          <a:p>
            <a:pPr>
              <a:buNone/>
            </a:pPr>
            <a:r>
              <a:rPr lang="en-US" dirty="0" smtClean="0"/>
              <a:t>(b) each of these stages for work by each nominated Subcontractor,</a:t>
            </a:r>
            <a:endParaRPr lang="en-US" i="1" dirty="0" smtClean="0"/>
          </a:p>
          <a:p>
            <a:pPr>
              <a:buNone/>
            </a:pPr>
            <a:r>
              <a:rPr lang="en-US" dirty="0" smtClean="0"/>
              <a:t>(c) the sequence and timing of inspections and tests, and</a:t>
            </a:r>
          </a:p>
          <a:p>
            <a:pPr>
              <a:buNone/>
            </a:pPr>
            <a:r>
              <a:rPr lang="en-US" dirty="0" smtClean="0"/>
              <a:t>(d) a supporting report which includes:</a:t>
            </a:r>
          </a:p>
          <a:p>
            <a:pPr>
              <a:buNone/>
            </a:pPr>
            <a:r>
              <a:rPr lang="en-US" dirty="0" smtClean="0"/>
              <a:t>	(</a:t>
            </a:r>
            <a:r>
              <a:rPr lang="en-US" dirty="0" err="1" smtClean="0"/>
              <a:t>i</a:t>
            </a:r>
            <a:r>
              <a:rPr lang="en-US" dirty="0" smtClean="0"/>
              <a:t>) a general description of the methods to adopt in the execution of the Works, and</a:t>
            </a:r>
          </a:p>
          <a:p>
            <a:pPr>
              <a:buNone/>
            </a:pPr>
            <a:r>
              <a:rPr lang="en-US" dirty="0" smtClean="0"/>
              <a:t>	(ii) details showing the Contractor’s estimate of Contractor’s 	Personnel</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8.3 Program</a:t>
            </a:r>
            <a:r>
              <a:rPr lang="en-US" b="1" baseline="60000" dirty="0" smtClean="0">
                <a:solidFill>
                  <a:srgbClr val="C00000"/>
                </a:solidFill>
              </a:rPr>
              <a:t>3</a:t>
            </a:r>
            <a:endParaRPr lang="en-US" baseline="60000"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Unless the Engineer, within </a:t>
            </a:r>
            <a:r>
              <a:rPr lang="en-US" b="1" u="sng" dirty="0" smtClean="0"/>
              <a:t>21 days after</a:t>
            </a:r>
            <a:r>
              <a:rPr lang="en-US" dirty="0" smtClean="0"/>
              <a:t> receiving a program, gives notice to the Contractor stating the extent to which it does not comply with the Contract, the Contractor shall proceed in accordance with the program. </a:t>
            </a:r>
          </a:p>
          <a:p>
            <a:r>
              <a:rPr lang="en-US" dirty="0" smtClean="0"/>
              <a:t>The Contractor shall promptly give notice to the Engineer of specific </a:t>
            </a:r>
            <a:r>
              <a:rPr lang="en-US" b="1" u="sng" dirty="0" smtClean="0"/>
              <a:t>probable future events </a:t>
            </a:r>
            <a:r>
              <a:rPr lang="en-US" dirty="0" smtClean="0"/>
              <a:t>or circumstances which may adversely affect the work. </a:t>
            </a:r>
          </a:p>
          <a:p>
            <a:r>
              <a:rPr lang="en-US" dirty="0" smtClean="0"/>
              <a:t>If the Engineer gives notice to the Contractor that a program fails to comply with the Contract, the Contractor shall submit a </a:t>
            </a:r>
            <a:r>
              <a:rPr lang="en-US" b="1" u="sng" dirty="0" smtClean="0"/>
              <a:t>revised program</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solidFill>
                  <a:srgbClr val="C00000"/>
                </a:solidFill>
              </a:rPr>
              <a:t>8.4 Extension of Time for Completion</a:t>
            </a:r>
            <a:endParaRPr lang="en-US" dirty="0">
              <a:solidFill>
                <a:srgbClr val="C00000"/>
              </a:solidFill>
            </a:endParaRPr>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dirty="0" smtClean="0"/>
              <a:t>The Contractor shall be entitled subject to an extension of the Time for Completion if any of the following causes:</a:t>
            </a:r>
          </a:p>
          <a:p>
            <a:pPr>
              <a:buNone/>
            </a:pPr>
            <a:r>
              <a:rPr lang="en-US" dirty="0" smtClean="0"/>
              <a:t>(a) a </a:t>
            </a:r>
            <a:r>
              <a:rPr lang="en-US" sz="3000" b="1" u="sng" dirty="0" smtClean="0"/>
              <a:t>Variation</a:t>
            </a:r>
            <a:r>
              <a:rPr lang="en-US" dirty="0" smtClean="0"/>
              <a:t> </a:t>
            </a:r>
            <a:r>
              <a:rPr lang="en-US" i="1" dirty="0" smtClean="0"/>
              <a:t>in </a:t>
            </a:r>
            <a:r>
              <a:rPr lang="en-US" dirty="0" smtClean="0"/>
              <a:t>the quantity of an item of work included in the Contract,</a:t>
            </a:r>
          </a:p>
          <a:p>
            <a:pPr>
              <a:buNone/>
            </a:pPr>
            <a:r>
              <a:rPr lang="en-US" dirty="0" smtClean="0"/>
              <a:t>(b) a </a:t>
            </a:r>
            <a:r>
              <a:rPr lang="en-US" sz="3000" b="1" u="sng" dirty="0" smtClean="0"/>
              <a:t>cause of delay </a:t>
            </a:r>
            <a:r>
              <a:rPr lang="en-US" dirty="0" smtClean="0"/>
              <a:t>giving an entitlement to extension of time,</a:t>
            </a:r>
          </a:p>
          <a:p>
            <a:pPr>
              <a:buNone/>
            </a:pPr>
            <a:r>
              <a:rPr lang="en-US" dirty="0" smtClean="0"/>
              <a:t>(c) exceptionally adverse </a:t>
            </a:r>
            <a:r>
              <a:rPr lang="en-US" sz="3000" b="1" u="sng" dirty="0" smtClean="0"/>
              <a:t>climatic conditions</a:t>
            </a:r>
            <a:r>
              <a:rPr lang="en-US" dirty="0" smtClean="0"/>
              <a:t>,</a:t>
            </a:r>
          </a:p>
          <a:p>
            <a:pPr>
              <a:buNone/>
            </a:pPr>
            <a:r>
              <a:rPr lang="en-US" dirty="0" smtClean="0"/>
              <a:t>(d) </a:t>
            </a:r>
            <a:r>
              <a:rPr lang="en-US" sz="3000" b="1" u="sng" dirty="0" smtClean="0"/>
              <a:t>Unforeseeable shortages </a:t>
            </a:r>
            <a:r>
              <a:rPr lang="en-US" dirty="0" smtClean="0"/>
              <a:t>of personnel or Goods caused by epidemic or governmental actions, or</a:t>
            </a:r>
          </a:p>
          <a:p>
            <a:pPr>
              <a:buNone/>
            </a:pPr>
            <a:r>
              <a:rPr lang="en-US" dirty="0" smtClean="0"/>
              <a:t>(e) any delay, impediment caused by the </a:t>
            </a:r>
            <a:r>
              <a:rPr lang="en-US" sz="3000" b="1" u="sng" dirty="0" smtClean="0"/>
              <a:t>Employer</a:t>
            </a:r>
            <a:r>
              <a:rPr lang="en-US" dirty="0" smtClean="0"/>
              <a:t>’s Personnel, or the Employer’s other contractors.</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8.5 Delays Caused by Authorities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If the following conditions apply, namely:</a:t>
            </a:r>
          </a:p>
          <a:p>
            <a:pPr>
              <a:buNone/>
            </a:pPr>
            <a:r>
              <a:rPr lang="en-US" dirty="0" smtClean="0"/>
              <a:t>(a) the Contractor has diligently </a:t>
            </a:r>
            <a:r>
              <a:rPr lang="en-US" b="1" u="sng" dirty="0" smtClean="0"/>
              <a:t>followed</a:t>
            </a:r>
            <a:r>
              <a:rPr lang="en-US" dirty="0" smtClean="0"/>
              <a:t> the procedures laid down by the relevant legally constituted public authorities in the Country, </a:t>
            </a:r>
          </a:p>
          <a:p>
            <a:pPr>
              <a:buNone/>
            </a:pPr>
            <a:r>
              <a:rPr lang="en-US" dirty="0" smtClean="0"/>
              <a:t>(b) these </a:t>
            </a:r>
            <a:r>
              <a:rPr lang="en-US" b="1" u="sng" dirty="0" smtClean="0"/>
              <a:t>authorities delay </a:t>
            </a:r>
            <a:r>
              <a:rPr lang="en-US" dirty="0" smtClean="0"/>
              <a:t>or disrupt the Contractor’s work, and</a:t>
            </a:r>
          </a:p>
          <a:p>
            <a:pPr>
              <a:buNone/>
            </a:pPr>
            <a:r>
              <a:rPr lang="en-US" dirty="0" smtClean="0"/>
              <a:t>(c) the delay or disruption was </a:t>
            </a:r>
            <a:r>
              <a:rPr lang="en-US" b="1" u="sng" dirty="0" smtClean="0"/>
              <a:t>Unforeseeable</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8.6 Rate of Progress</a:t>
            </a:r>
            <a:endParaRPr lang="en-US" dirty="0">
              <a:solidFill>
                <a:srgbClr val="C00000"/>
              </a:solidFill>
            </a:endParaRPr>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r>
              <a:rPr lang="en-US" dirty="0" smtClean="0"/>
              <a:t>If, at any time:</a:t>
            </a:r>
          </a:p>
          <a:p>
            <a:pPr>
              <a:buNone/>
            </a:pPr>
            <a:r>
              <a:rPr lang="en-US" dirty="0" smtClean="0"/>
              <a:t>(a) actual progress is </a:t>
            </a:r>
            <a:r>
              <a:rPr lang="en-US" sz="3000" b="1" u="sng" dirty="0" smtClean="0"/>
              <a:t>too slow</a:t>
            </a:r>
            <a:r>
              <a:rPr lang="en-US" dirty="0" smtClean="0"/>
              <a:t>, and/or</a:t>
            </a:r>
          </a:p>
          <a:p>
            <a:pPr>
              <a:buNone/>
            </a:pPr>
            <a:r>
              <a:rPr lang="en-US" dirty="0" smtClean="0"/>
              <a:t>(b) </a:t>
            </a:r>
            <a:r>
              <a:rPr lang="en-US" sz="3000" b="1" u="sng" dirty="0" smtClean="0"/>
              <a:t>progress has fallen </a:t>
            </a:r>
            <a:r>
              <a:rPr lang="en-US" dirty="0" smtClean="0"/>
              <a:t>(or will fall) behind the current program </a:t>
            </a:r>
            <a:r>
              <a:rPr lang="en-US" i="1" dirty="0" smtClean="0"/>
              <a:t>, </a:t>
            </a:r>
          </a:p>
          <a:p>
            <a:r>
              <a:rPr lang="en-US" i="1" dirty="0" smtClean="0"/>
              <a:t>then the Engineer may instruct the Contractor to submit a </a:t>
            </a:r>
            <a:r>
              <a:rPr lang="en-US" sz="3000" b="1" u="sng" dirty="0" smtClean="0"/>
              <a:t>revised program</a:t>
            </a:r>
            <a:r>
              <a:rPr lang="en-US" dirty="0" smtClean="0"/>
              <a:t>.</a:t>
            </a:r>
          </a:p>
          <a:p>
            <a:r>
              <a:rPr lang="en-US" dirty="0" smtClean="0"/>
              <a:t>Unless the Engineer notifies otherwise, the Contractor shall adopt these revised methods at the </a:t>
            </a:r>
            <a:r>
              <a:rPr lang="en-US" sz="3000" b="1" u="sng" dirty="0" smtClean="0"/>
              <a:t>risk and cost </a:t>
            </a:r>
            <a:r>
              <a:rPr lang="en-US" dirty="0" smtClean="0"/>
              <a:t>of the Contractor. </a:t>
            </a:r>
          </a:p>
          <a:p>
            <a:r>
              <a:rPr lang="en-US" dirty="0" smtClean="0"/>
              <a:t>If these revised methods cause the Employer to incur </a:t>
            </a:r>
            <a:r>
              <a:rPr lang="en-US" sz="3000" b="1" u="sng" dirty="0" smtClean="0"/>
              <a:t>additional costs</a:t>
            </a:r>
            <a:r>
              <a:rPr lang="en-US" dirty="0" smtClean="0"/>
              <a:t>, the Contractor shall </a:t>
            </a:r>
            <a:r>
              <a:rPr lang="en-US" i="1" dirty="0" smtClean="0"/>
              <a:t>pay these costs to the Employer</a:t>
            </a:r>
            <a:r>
              <a:rPr lang="en-US" dirty="0" smtClean="0"/>
              <a:t>.</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8.7 Delay Damages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If the Contractor fails to comply with “</a:t>
            </a:r>
            <a:r>
              <a:rPr lang="en-US" i="1" dirty="0" smtClean="0"/>
              <a:t>Time for Completion”, the </a:t>
            </a:r>
            <a:r>
              <a:rPr lang="en-US" dirty="0" smtClean="0"/>
              <a:t>Contractor shall </a:t>
            </a:r>
            <a:r>
              <a:rPr lang="en-US" i="1" dirty="0" smtClean="0"/>
              <a:t>pay </a:t>
            </a:r>
            <a:r>
              <a:rPr lang="en-US" b="1" u="sng" dirty="0" smtClean="0"/>
              <a:t>delay damages </a:t>
            </a:r>
            <a:r>
              <a:rPr lang="en-US" dirty="0" smtClean="0"/>
              <a:t>to the Employer for this default. </a:t>
            </a:r>
          </a:p>
          <a:p>
            <a:r>
              <a:rPr lang="en-US" dirty="0" smtClean="0"/>
              <a:t>The total amount due shall not exceed the </a:t>
            </a:r>
            <a:r>
              <a:rPr lang="en-US" b="1" u="sng" dirty="0" smtClean="0"/>
              <a:t>maximum</a:t>
            </a:r>
            <a:r>
              <a:rPr lang="en-US" dirty="0" smtClean="0"/>
              <a:t> amount of delay damages stated in the Contract.</a:t>
            </a:r>
          </a:p>
          <a:p>
            <a:r>
              <a:rPr lang="en-US" i="1" dirty="0" smtClean="0"/>
              <a:t>These damages shall not relieve the </a:t>
            </a:r>
            <a:r>
              <a:rPr lang="en-US" dirty="0" smtClean="0"/>
              <a:t>Contractor from his </a:t>
            </a:r>
            <a:r>
              <a:rPr lang="en-US" b="1" u="sng" dirty="0" smtClean="0"/>
              <a:t>obligation to complete </a:t>
            </a:r>
            <a:r>
              <a:rPr lang="en-US" dirty="0" smtClean="0"/>
              <a:t>the Works.</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8.8 Suspension of Work</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The </a:t>
            </a:r>
            <a:r>
              <a:rPr lang="en-US" b="1" u="sng" dirty="0" smtClean="0"/>
              <a:t>Engineer may at any time </a:t>
            </a:r>
            <a:r>
              <a:rPr lang="en-US" dirty="0" smtClean="0"/>
              <a:t>instruct the Contractor to suspend progress of part or all of the Works. </a:t>
            </a:r>
          </a:p>
          <a:p>
            <a:r>
              <a:rPr lang="en-US" dirty="0" smtClean="0"/>
              <a:t>During such suspension, the Contractor shall protect, store and secure such part.</a:t>
            </a:r>
          </a:p>
          <a:p>
            <a:r>
              <a:rPr lang="en-US" dirty="0" smtClean="0"/>
              <a:t>The Engineer may also notify the </a:t>
            </a:r>
            <a:r>
              <a:rPr lang="en-US" b="1" u="sng" dirty="0" smtClean="0"/>
              <a:t>cause</a:t>
            </a:r>
            <a:r>
              <a:rPr lang="en-US" dirty="0" smtClean="0"/>
              <a:t> for the suspension. </a:t>
            </a:r>
          </a:p>
          <a:p>
            <a:r>
              <a:rPr lang="en-US" dirty="0" smtClean="0"/>
              <a:t>If and to the extent that the cause is notified and is the responsibility of the Contractor, the following </a:t>
            </a:r>
            <a:r>
              <a:rPr lang="en-US" b="1" u="sng" dirty="0" smtClean="0"/>
              <a:t>Sub- Clauses 8.9, 8.10 and 8.11 shall not apply</a:t>
            </a:r>
            <a:r>
              <a:rPr lang="en-US" dirty="0" smtClean="0"/>
              <a:t>.</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8.9 Consequences of Suspension</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If the </a:t>
            </a:r>
            <a:r>
              <a:rPr lang="en-US" b="1" u="sng" dirty="0" smtClean="0"/>
              <a:t>Contractor suffers </a:t>
            </a:r>
            <a:r>
              <a:rPr lang="en-US" dirty="0" smtClean="0"/>
              <a:t>delay and/or incurs Cost from complying with the Engineer’s instructions due to “</a:t>
            </a:r>
            <a:r>
              <a:rPr lang="en-US" i="1" dirty="0" smtClean="0"/>
              <a:t>Suspension of Work”, the contractor </a:t>
            </a:r>
            <a:r>
              <a:rPr lang="en-US" dirty="0" smtClean="0"/>
              <a:t> shall be entitled to “</a:t>
            </a:r>
            <a:r>
              <a:rPr lang="en-US" i="1" dirty="0" smtClean="0"/>
              <a:t>Contractor’s Claims”:</a:t>
            </a:r>
          </a:p>
          <a:p>
            <a:r>
              <a:rPr lang="en-US" dirty="0" smtClean="0"/>
              <a:t>The </a:t>
            </a:r>
            <a:r>
              <a:rPr lang="en-US" b="1" u="sng" dirty="0" smtClean="0"/>
              <a:t>Contractor shall not </a:t>
            </a:r>
            <a:r>
              <a:rPr lang="en-US" dirty="0" smtClean="0"/>
              <a:t>be entitled to an extension of time for, or to payment of the Cost incurred in, making good the consequences of the Contractor’s faulty design, workmanship or materials, or of the Contractor’s failure to protect, store or secure work.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1.8 Care </a:t>
            </a:r>
            <a:r>
              <a:rPr lang="en-US" b="1" dirty="0">
                <a:solidFill>
                  <a:srgbClr val="C00000"/>
                </a:solidFill>
              </a:rPr>
              <a:t>and Supply </a:t>
            </a:r>
            <a:r>
              <a:rPr lang="en-US" b="1" dirty="0" smtClean="0">
                <a:solidFill>
                  <a:srgbClr val="C00000"/>
                </a:solidFill>
              </a:rPr>
              <a:t>of Documents</a:t>
            </a:r>
            <a:endParaRPr lang="en-US" dirty="0">
              <a:solidFill>
                <a:srgbClr val="C00000"/>
              </a:solidFill>
            </a:endParaRPr>
          </a:p>
        </p:txBody>
      </p:sp>
      <p:sp>
        <p:nvSpPr>
          <p:cNvPr id="3" name="Content Placeholder 2"/>
          <p:cNvSpPr>
            <a:spLocks noGrp="1"/>
          </p:cNvSpPr>
          <p:nvPr>
            <p:ph idx="1"/>
          </p:nvPr>
        </p:nvSpPr>
        <p:spPr>
          <a:xfrm>
            <a:off x="457200" y="1447800"/>
            <a:ext cx="8229600" cy="5105400"/>
          </a:xfrm>
        </p:spPr>
        <p:txBody>
          <a:bodyPr>
            <a:noAutofit/>
          </a:bodyPr>
          <a:lstStyle/>
          <a:p>
            <a:pPr algn="just">
              <a:spcBef>
                <a:spcPts val="2400"/>
              </a:spcBef>
            </a:pPr>
            <a:r>
              <a:rPr lang="en-US" sz="2400" dirty="0"/>
              <a:t>The </a:t>
            </a:r>
            <a:r>
              <a:rPr lang="en-US" sz="2400" u="sng" dirty="0">
                <a:solidFill>
                  <a:srgbClr val="C00000"/>
                </a:solidFill>
              </a:rPr>
              <a:t>Specification and Drawings </a:t>
            </a:r>
            <a:r>
              <a:rPr lang="en-US" sz="2400" dirty="0"/>
              <a:t>shall be in the custody </a:t>
            </a:r>
            <a:r>
              <a:rPr lang="en-US" sz="2400" dirty="0" smtClean="0"/>
              <a:t>of </a:t>
            </a:r>
            <a:r>
              <a:rPr lang="en-US" sz="2400" dirty="0"/>
              <a:t>the </a:t>
            </a:r>
            <a:r>
              <a:rPr lang="en-US" sz="2400" u="sng" dirty="0" smtClean="0">
                <a:solidFill>
                  <a:srgbClr val="C00000"/>
                </a:solidFill>
              </a:rPr>
              <a:t>Employer</a:t>
            </a:r>
            <a:r>
              <a:rPr lang="en-US" sz="2400" dirty="0" smtClean="0"/>
              <a:t>. </a:t>
            </a:r>
          </a:p>
          <a:p>
            <a:pPr algn="just">
              <a:spcBef>
                <a:spcPts val="2400"/>
              </a:spcBef>
            </a:pPr>
            <a:r>
              <a:rPr lang="en-US" sz="2400" b="1" u="sng" dirty="0" smtClean="0">
                <a:solidFill>
                  <a:srgbClr val="C00000"/>
                </a:solidFill>
              </a:rPr>
              <a:t>Two copies </a:t>
            </a:r>
            <a:r>
              <a:rPr lang="en-US" sz="2400" dirty="0" smtClean="0"/>
              <a:t>of the Contract and of each subsequent Drawing shall be supplied to the Contractor.</a:t>
            </a:r>
          </a:p>
          <a:p>
            <a:pPr algn="just">
              <a:spcBef>
                <a:spcPts val="2400"/>
              </a:spcBef>
            </a:pPr>
            <a:r>
              <a:rPr lang="en-US" sz="2400" dirty="0" smtClean="0"/>
              <a:t>The Contractor shall supply to the Engineer </a:t>
            </a:r>
            <a:r>
              <a:rPr lang="en-US" sz="2400" b="1" u="sng" dirty="0">
                <a:solidFill>
                  <a:srgbClr val="C00000"/>
                </a:solidFill>
              </a:rPr>
              <a:t>six copies </a:t>
            </a:r>
            <a:r>
              <a:rPr lang="en-US" sz="2400" dirty="0" smtClean="0"/>
              <a:t>of each of the Contractor’s Documents.</a:t>
            </a:r>
          </a:p>
          <a:p>
            <a:pPr algn="just">
              <a:spcBef>
                <a:spcPts val="2400"/>
              </a:spcBef>
            </a:pPr>
            <a:r>
              <a:rPr lang="en-US" sz="2400" dirty="0" smtClean="0"/>
              <a:t>The Contractor shall keep, on the Site, </a:t>
            </a:r>
            <a:r>
              <a:rPr lang="en-US" sz="2400" b="1" u="sng" dirty="0" smtClean="0">
                <a:solidFill>
                  <a:srgbClr val="C00000"/>
                </a:solidFill>
              </a:rPr>
              <a:t>a copy </a:t>
            </a:r>
            <a:r>
              <a:rPr lang="en-US" sz="2400" dirty="0" smtClean="0"/>
              <a:t>of the Contract, publications named in the Specification, the Contractor’s Documents, the Drawings and Variations and other communications given under the Contract. </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8.10 Payment for Plant and Materials in Event of Suspension</a:t>
            </a:r>
            <a:endParaRPr lang="en-US" dirty="0"/>
          </a:p>
        </p:txBody>
      </p:sp>
      <p:sp>
        <p:nvSpPr>
          <p:cNvPr id="3" name="Content Placeholder 2"/>
          <p:cNvSpPr>
            <a:spLocks noGrp="1"/>
          </p:cNvSpPr>
          <p:nvPr>
            <p:ph idx="1"/>
          </p:nvPr>
        </p:nvSpPr>
        <p:spPr/>
        <p:txBody>
          <a:bodyPr>
            <a:normAutofit/>
          </a:bodyPr>
          <a:lstStyle/>
          <a:p>
            <a:r>
              <a:rPr lang="en-US" dirty="0" smtClean="0"/>
              <a:t>The Contractor shall be entitled to payment, if:</a:t>
            </a:r>
          </a:p>
          <a:p>
            <a:pPr>
              <a:buNone/>
            </a:pPr>
            <a:r>
              <a:rPr lang="en-US" dirty="0" smtClean="0"/>
              <a:t>(a) the work on Plant or delivery of Plant and/or Materials has been suspended for more than </a:t>
            </a:r>
            <a:r>
              <a:rPr lang="en-US" b="1" u="sng" dirty="0" smtClean="0"/>
              <a:t>28 days</a:t>
            </a:r>
            <a:r>
              <a:rPr lang="en-US" dirty="0" smtClean="0"/>
              <a:t>, and</a:t>
            </a:r>
          </a:p>
          <a:p>
            <a:pPr>
              <a:buNone/>
            </a:pPr>
            <a:r>
              <a:rPr lang="en-US" dirty="0" smtClean="0"/>
              <a:t>(b) the Contractor has marked the Plant and/or Materials as the </a:t>
            </a:r>
            <a:r>
              <a:rPr lang="en-US" b="1" u="sng" dirty="0" smtClean="0"/>
              <a:t>Employer’s property </a:t>
            </a:r>
            <a:r>
              <a:rPr lang="en-US" dirty="0" smtClean="0"/>
              <a:t>in accordance with the Engineer’s instructions.</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8.11 Prolonged Suspension</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If the suspension </a:t>
            </a:r>
            <a:r>
              <a:rPr lang="en-US" i="1" dirty="0" smtClean="0"/>
              <a:t>has continued for more </a:t>
            </a:r>
            <a:r>
              <a:rPr lang="en-US" dirty="0" smtClean="0"/>
              <a:t>than </a:t>
            </a:r>
            <a:r>
              <a:rPr lang="en-US" b="1" u="sng" dirty="0" smtClean="0"/>
              <a:t>84 days</a:t>
            </a:r>
            <a:r>
              <a:rPr lang="en-US" dirty="0" smtClean="0"/>
              <a:t>, the Contractor may request the Engineer’s permission to proceed. </a:t>
            </a:r>
          </a:p>
          <a:p>
            <a:r>
              <a:rPr lang="en-US" dirty="0" smtClean="0"/>
              <a:t>If the Engineer does not give permission within </a:t>
            </a:r>
            <a:r>
              <a:rPr lang="en-US" b="1" u="sng" dirty="0" smtClean="0"/>
              <a:t>28 days </a:t>
            </a:r>
            <a:r>
              <a:rPr lang="en-US" dirty="0" smtClean="0"/>
              <a:t>after being requested to do so, the Contractor may, by giving notice to the Engineer, treat the suspension as an </a:t>
            </a:r>
            <a:r>
              <a:rPr lang="en-US" b="1" u="sng" dirty="0" smtClean="0"/>
              <a:t>omission</a:t>
            </a:r>
            <a:r>
              <a:rPr lang="en-US" dirty="0" smtClean="0"/>
              <a:t> </a:t>
            </a:r>
            <a:r>
              <a:rPr lang="en-US" i="1" dirty="0" smtClean="0"/>
              <a:t>of the affected part of the Works. </a:t>
            </a:r>
          </a:p>
          <a:p>
            <a:r>
              <a:rPr lang="en-US" i="1" dirty="0" smtClean="0"/>
              <a:t>If the </a:t>
            </a:r>
            <a:r>
              <a:rPr lang="en-US" dirty="0" smtClean="0"/>
              <a:t>suspension affects the whole of the Works, the Contractor may give notice of </a:t>
            </a:r>
            <a:r>
              <a:rPr lang="en-US" b="1" u="sng" dirty="0" smtClean="0"/>
              <a:t>termination.</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8.12 Resumption of Work</a:t>
            </a:r>
            <a:endParaRPr lang="en-US" dirty="0"/>
          </a:p>
        </p:txBody>
      </p:sp>
      <p:sp>
        <p:nvSpPr>
          <p:cNvPr id="3" name="Content Placeholder 2"/>
          <p:cNvSpPr>
            <a:spLocks noGrp="1"/>
          </p:cNvSpPr>
          <p:nvPr>
            <p:ph idx="1"/>
          </p:nvPr>
        </p:nvSpPr>
        <p:spPr/>
        <p:txBody>
          <a:bodyPr/>
          <a:lstStyle/>
          <a:p>
            <a:r>
              <a:rPr lang="en-US" dirty="0" smtClean="0"/>
              <a:t>After the permission to proceed is given, the </a:t>
            </a:r>
            <a:r>
              <a:rPr lang="en-US" b="1" u="sng" dirty="0" smtClean="0"/>
              <a:t>Contractor and the Engineer shall jointly </a:t>
            </a:r>
            <a:r>
              <a:rPr lang="en-US" dirty="0" smtClean="0"/>
              <a:t>examine the Works and the Plant and Materials affected by the suspension. </a:t>
            </a:r>
          </a:p>
          <a:p>
            <a:r>
              <a:rPr lang="en-US" dirty="0" smtClean="0"/>
              <a:t>The </a:t>
            </a:r>
            <a:r>
              <a:rPr lang="en-US" b="1" u="sng" dirty="0" smtClean="0"/>
              <a:t>Contractor shall make good </a:t>
            </a:r>
            <a:r>
              <a:rPr lang="en-US" dirty="0" smtClean="0"/>
              <a:t>any deterioration or defect in or loss of the Works or Plant or Materials, which has occurred during the suspension.</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lstStyle/>
          <a:p>
            <a:r>
              <a:rPr lang="en-US" dirty="0" smtClean="0"/>
              <a:t>9. </a:t>
            </a:r>
            <a:r>
              <a:rPr lang="en-US" sz="3200" dirty="0" smtClean="0"/>
              <a:t>Tests on Completion</a:t>
            </a:r>
            <a:endParaRPr lang="en-US" sz="32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9.1 Contractor’s Obligations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The Contractor shall carry out the </a:t>
            </a:r>
            <a:r>
              <a:rPr lang="en-US" b="1" u="sng" dirty="0" smtClean="0"/>
              <a:t>Tests</a:t>
            </a:r>
            <a:r>
              <a:rPr lang="en-US" dirty="0" smtClean="0"/>
              <a:t> on Completion</a:t>
            </a:r>
            <a:r>
              <a:rPr lang="en-US" i="1" dirty="0" smtClean="0"/>
              <a:t>.</a:t>
            </a:r>
          </a:p>
          <a:p>
            <a:r>
              <a:rPr lang="en-US" dirty="0" smtClean="0"/>
              <a:t>The Contractor shall give to the Engineer not less than </a:t>
            </a:r>
            <a:r>
              <a:rPr lang="en-US" b="1" u="sng" dirty="0" smtClean="0"/>
              <a:t>21 days’ notice</a:t>
            </a:r>
            <a:r>
              <a:rPr lang="en-US" dirty="0" smtClean="0"/>
              <a:t> of the date after which the Contractor will be ready to carry out each of the Tests on Completion.</a:t>
            </a:r>
          </a:p>
          <a:p>
            <a:r>
              <a:rPr lang="en-US" dirty="0" smtClean="0"/>
              <a:t>Unless otherwise agreed, Tests on Completion shall be carried out within </a:t>
            </a:r>
            <a:r>
              <a:rPr lang="en-US" b="1" u="sng" dirty="0" smtClean="0"/>
              <a:t>14 days after this date</a:t>
            </a:r>
            <a:r>
              <a:rPr lang="en-US" dirty="0" smtClean="0"/>
              <a:t>, on such day or days as the Engineer shall instruct.</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9.2 Delayed Tests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If the Tests on Completion are being unduly delayed by the </a:t>
            </a:r>
            <a:r>
              <a:rPr lang="en-US" b="1" u="sng" dirty="0" smtClean="0"/>
              <a:t>Employer</a:t>
            </a:r>
            <a:r>
              <a:rPr lang="en-US" dirty="0" smtClean="0"/>
              <a:t> , “</a:t>
            </a:r>
            <a:r>
              <a:rPr lang="en-US" i="1" dirty="0" smtClean="0"/>
              <a:t>Interference with Tests on Completion” shall be applicable.</a:t>
            </a:r>
          </a:p>
          <a:p>
            <a:r>
              <a:rPr lang="en-US" dirty="0" smtClean="0"/>
              <a:t>If the Tests on Completion are being unduly delayed by the Contractor, the Engineer may by notice require the </a:t>
            </a:r>
            <a:r>
              <a:rPr lang="en-US" b="1" u="sng" dirty="0" smtClean="0"/>
              <a:t>Contractor</a:t>
            </a:r>
            <a:r>
              <a:rPr lang="en-US" dirty="0" smtClean="0"/>
              <a:t> to carry out the Tests within </a:t>
            </a:r>
            <a:r>
              <a:rPr lang="en-US" b="1" u="sng" dirty="0" smtClean="0"/>
              <a:t>21 days</a:t>
            </a:r>
            <a:r>
              <a:rPr lang="en-US" dirty="0" smtClean="0"/>
              <a:t> after receiving the notice. </a:t>
            </a:r>
          </a:p>
          <a:p>
            <a:r>
              <a:rPr lang="en-US" dirty="0" smtClean="0"/>
              <a:t>If the Contractor </a:t>
            </a:r>
            <a:r>
              <a:rPr lang="en-US" b="1" u="sng" dirty="0" smtClean="0"/>
              <a:t>fails</a:t>
            </a:r>
            <a:r>
              <a:rPr lang="en-US" dirty="0" smtClean="0"/>
              <a:t> to carry out the Tests on Completion within the period of 21 days, the </a:t>
            </a:r>
            <a:r>
              <a:rPr lang="en-US" b="1" u="sng" dirty="0" smtClean="0"/>
              <a:t>Employer’s</a:t>
            </a:r>
            <a:r>
              <a:rPr lang="en-US" dirty="0" smtClean="0"/>
              <a:t> Personnel may proceed with the Tests at the risk and cost of the Contractor.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9.3 Retesting</a:t>
            </a:r>
            <a:endParaRPr lang="en-US" dirty="0"/>
          </a:p>
        </p:txBody>
      </p:sp>
      <p:sp>
        <p:nvSpPr>
          <p:cNvPr id="3" name="Content Placeholder 2"/>
          <p:cNvSpPr>
            <a:spLocks noGrp="1"/>
          </p:cNvSpPr>
          <p:nvPr>
            <p:ph idx="1"/>
          </p:nvPr>
        </p:nvSpPr>
        <p:spPr/>
        <p:txBody>
          <a:bodyPr/>
          <a:lstStyle/>
          <a:p>
            <a:pPr>
              <a:lnSpc>
                <a:spcPct val="150000"/>
              </a:lnSpc>
            </a:pPr>
            <a:r>
              <a:rPr lang="en-US" dirty="0" smtClean="0"/>
              <a:t>If the Works, or a Section, fail to pass the Tests on Completion, </a:t>
            </a:r>
            <a:r>
              <a:rPr lang="en-US" i="1" dirty="0" smtClean="0"/>
              <a:t>the Engineer or the Contractor may require the </a:t>
            </a:r>
            <a:r>
              <a:rPr lang="en-US" b="1" i="1" u="sng" dirty="0" smtClean="0"/>
              <a:t>failed</a:t>
            </a:r>
            <a:r>
              <a:rPr lang="en-US" i="1" dirty="0" smtClean="0"/>
              <a:t> Tests </a:t>
            </a:r>
            <a:r>
              <a:rPr lang="en-US" dirty="0" smtClean="0"/>
              <a:t>to be </a:t>
            </a:r>
            <a:r>
              <a:rPr lang="en-US" b="1" i="1" u="sng" dirty="0" smtClean="0"/>
              <a:t>repeated</a:t>
            </a:r>
            <a:r>
              <a:rPr lang="en-US" dirty="0" smtClean="0"/>
              <a:t> under the same terms and conditions.</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9.4 Failure to Pass Tests on Completion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the Works fail to pass the Tests on Completion repeated, </a:t>
            </a:r>
            <a:r>
              <a:rPr lang="en-US" i="1" dirty="0" smtClean="0"/>
              <a:t>the Engineer shall be entitled to:</a:t>
            </a:r>
          </a:p>
          <a:p>
            <a:pPr>
              <a:buNone/>
            </a:pPr>
            <a:r>
              <a:rPr lang="en-US" dirty="0" smtClean="0"/>
              <a:t>(a) order further repetition of Tests on Completion;</a:t>
            </a:r>
          </a:p>
          <a:p>
            <a:pPr>
              <a:buNone/>
            </a:pPr>
            <a:r>
              <a:rPr lang="en-US" dirty="0" smtClean="0"/>
              <a:t>(b) reject the Works, </a:t>
            </a:r>
            <a:r>
              <a:rPr lang="en-US" i="1" dirty="0" smtClean="0"/>
              <a:t>or</a:t>
            </a:r>
          </a:p>
          <a:p>
            <a:pPr>
              <a:buNone/>
            </a:pPr>
            <a:r>
              <a:rPr lang="en-US" dirty="0" smtClean="0"/>
              <a:t>(c) issue a “Taking-Over Certificate”.</a:t>
            </a:r>
          </a:p>
          <a:p>
            <a:r>
              <a:rPr lang="en-US" dirty="0" smtClean="0"/>
              <a:t>The Contract Price shall be reduced by such amount as shall be appropriate to cover the reduced value to the Employer as a result of this failure. </a:t>
            </a:r>
          </a:p>
          <a:p>
            <a:r>
              <a:rPr lang="en-US" dirty="0" smtClean="0"/>
              <a:t>Unless the relevant reduction for this failure is stated in the Contract, the Employer may require the reduction to be: </a:t>
            </a:r>
          </a:p>
          <a:p>
            <a:pPr>
              <a:buNone/>
            </a:pPr>
            <a:r>
              <a:rPr lang="en-US" dirty="0" smtClean="0"/>
              <a:t>(</a:t>
            </a:r>
            <a:r>
              <a:rPr lang="en-US" dirty="0" err="1" smtClean="0"/>
              <a:t>i</a:t>
            </a:r>
            <a:r>
              <a:rPr lang="en-US" dirty="0" smtClean="0"/>
              <a:t>) agreed by both Parties and paid before this “Taking-Over Certificate” is issued, or </a:t>
            </a:r>
          </a:p>
          <a:p>
            <a:pPr>
              <a:buNone/>
            </a:pPr>
            <a:r>
              <a:rPr lang="en-US" dirty="0" smtClean="0"/>
              <a:t>(ii) determined and paid under “</a:t>
            </a:r>
            <a:r>
              <a:rPr lang="en-US" i="1" dirty="0" smtClean="0"/>
              <a:t>Employer’s Claims” and “Determinations”.</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lstStyle/>
          <a:p>
            <a:r>
              <a:rPr lang="en-US" dirty="0" smtClean="0"/>
              <a:t>10. </a:t>
            </a:r>
            <a:r>
              <a:rPr lang="en-US" sz="3200" dirty="0" smtClean="0"/>
              <a:t>Employer’s Taking Over</a:t>
            </a:r>
            <a:endParaRPr lang="en-US" sz="32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10.1 </a:t>
            </a:r>
            <a:r>
              <a:rPr lang="en-US" sz="4000" b="1" dirty="0" smtClean="0"/>
              <a:t>Taking Over of the Works and Sections</a:t>
            </a:r>
            <a:r>
              <a:rPr lang="en-US" sz="4000" b="1" baseline="60000" dirty="0" smtClean="0"/>
              <a:t>1</a:t>
            </a:r>
            <a:endParaRPr lang="en-US" sz="4000" baseline="60000" dirty="0"/>
          </a:p>
        </p:txBody>
      </p:sp>
      <p:sp>
        <p:nvSpPr>
          <p:cNvPr id="3" name="Content Placeholder 2"/>
          <p:cNvSpPr>
            <a:spLocks noGrp="1"/>
          </p:cNvSpPr>
          <p:nvPr>
            <p:ph idx="1"/>
          </p:nvPr>
        </p:nvSpPr>
        <p:spPr/>
        <p:txBody>
          <a:bodyPr>
            <a:normAutofit/>
          </a:bodyPr>
          <a:lstStyle/>
          <a:p>
            <a:r>
              <a:rPr lang="en-US" i="1" dirty="0" smtClean="0"/>
              <a:t>The Works </a:t>
            </a:r>
            <a:r>
              <a:rPr lang="en-US" dirty="0" smtClean="0"/>
              <a:t>shall be taken over by the Employer when: </a:t>
            </a:r>
          </a:p>
          <a:p>
            <a:pPr>
              <a:buNone/>
            </a:pPr>
            <a:r>
              <a:rPr lang="en-US" dirty="0" smtClean="0"/>
              <a:t>(</a:t>
            </a:r>
            <a:r>
              <a:rPr lang="en-US" dirty="0" err="1" smtClean="0"/>
              <a:t>i</a:t>
            </a:r>
            <a:r>
              <a:rPr lang="en-US" dirty="0" smtClean="0"/>
              <a:t>) the Works have been completed in accordance with the Contract,</a:t>
            </a:r>
            <a:r>
              <a:rPr lang="en-US" i="1" dirty="0" smtClean="0"/>
              <a:t> and </a:t>
            </a:r>
          </a:p>
          <a:p>
            <a:pPr>
              <a:buNone/>
            </a:pPr>
            <a:r>
              <a:rPr lang="en-US" i="1" dirty="0" smtClean="0"/>
              <a:t>(ii) a </a:t>
            </a:r>
            <a:r>
              <a:rPr lang="en-US" dirty="0" smtClean="0"/>
              <a:t>Taking-Over Certificate for the Works has been issued.</a:t>
            </a:r>
          </a:p>
          <a:p>
            <a:r>
              <a:rPr lang="en-US" dirty="0" smtClean="0"/>
              <a:t>The Contractor may apply for a Taking-Over Certificate not earlier than </a:t>
            </a:r>
            <a:r>
              <a:rPr lang="en-US" b="1" u="sng" dirty="0" smtClean="0"/>
              <a:t>14 days</a:t>
            </a:r>
            <a:r>
              <a:rPr lang="en-US" dirty="0" smtClean="0"/>
              <a:t> before the Works will be complete.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 Delayed </a:t>
            </a:r>
            <a:r>
              <a:rPr lang="en-US" b="1" dirty="0"/>
              <a:t>Drawings </a:t>
            </a:r>
            <a:r>
              <a:rPr lang="en-US" b="1" dirty="0" smtClean="0"/>
              <a:t>or Instructions</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pPr algn="just">
              <a:lnSpc>
                <a:spcPct val="130000"/>
              </a:lnSpc>
              <a:spcBef>
                <a:spcPts val="1200"/>
              </a:spcBef>
            </a:pPr>
            <a:r>
              <a:rPr lang="en-US" sz="2400" dirty="0"/>
              <a:t>The Contractor shall give </a:t>
            </a:r>
            <a:r>
              <a:rPr lang="en-US" sz="2400" b="1" u="sng" dirty="0">
                <a:solidFill>
                  <a:srgbClr val="C00000"/>
                </a:solidFill>
              </a:rPr>
              <a:t>notice</a:t>
            </a:r>
            <a:r>
              <a:rPr lang="en-US" sz="2400" dirty="0"/>
              <a:t> to the Engineer whenever the Works are likely to </a:t>
            </a:r>
            <a:r>
              <a:rPr lang="en-US" sz="2400" dirty="0" smtClean="0"/>
              <a:t>be delayed </a:t>
            </a:r>
            <a:r>
              <a:rPr lang="en-US" sz="2400" dirty="0"/>
              <a:t>or </a:t>
            </a:r>
            <a:r>
              <a:rPr lang="en-US" sz="2400" dirty="0" smtClean="0"/>
              <a:t>disrupted. </a:t>
            </a:r>
          </a:p>
          <a:p>
            <a:pPr algn="just">
              <a:lnSpc>
                <a:spcPct val="130000"/>
              </a:lnSpc>
              <a:spcBef>
                <a:spcPts val="1200"/>
              </a:spcBef>
            </a:pPr>
            <a:r>
              <a:rPr lang="en-US" sz="2400" dirty="0" smtClean="0"/>
              <a:t>If </a:t>
            </a:r>
            <a:r>
              <a:rPr lang="en-US" sz="2400" dirty="0"/>
              <a:t>the Contractor suffers delay and/or incurs Cost as a result of a failure of the Engineer </a:t>
            </a:r>
            <a:r>
              <a:rPr lang="en-US" sz="2400" dirty="0" smtClean="0"/>
              <a:t>to issue </a:t>
            </a:r>
            <a:r>
              <a:rPr lang="en-US" sz="2400" dirty="0"/>
              <a:t>the notified drawing or instruction within a </a:t>
            </a:r>
            <a:r>
              <a:rPr lang="en-US" sz="2400" dirty="0" smtClean="0"/>
              <a:t>time, </a:t>
            </a:r>
            <a:r>
              <a:rPr lang="en-US" sz="2400" dirty="0"/>
              <a:t>the Contractor shall give a </a:t>
            </a:r>
            <a:r>
              <a:rPr lang="en-US" sz="2400" b="1" u="sng" dirty="0">
                <a:solidFill>
                  <a:srgbClr val="C00000"/>
                </a:solidFill>
              </a:rPr>
              <a:t>further</a:t>
            </a:r>
            <a:r>
              <a:rPr lang="en-US" sz="2400" dirty="0"/>
              <a:t> </a:t>
            </a:r>
            <a:r>
              <a:rPr lang="en-US" sz="2400" b="1" u="sng" dirty="0">
                <a:solidFill>
                  <a:srgbClr val="C00000"/>
                </a:solidFill>
              </a:rPr>
              <a:t>notice</a:t>
            </a:r>
            <a:r>
              <a:rPr lang="en-US" sz="2400" dirty="0"/>
              <a:t> to </a:t>
            </a:r>
            <a:r>
              <a:rPr lang="en-US" sz="2400" dirty="0" smtClean="0"/>
              <a:t>the Engineer </a:t>
            </a:r>
            <a:r>
              <a:rPr lang="en-US" sz="2400" dirty="0"/>
              <a:t>and shall be entitled subject to Sub-Clause 20.1 [</a:t>
            </a:r>
            <a:r>
              <a:rPr lang="en-US" sz="2400" i="1" dirty="0"/>
              <a:t>Contractor’s Claims</a:t>
            </a:r>
            <a:r>
              <a:rPr lang="en-US" sz="2400" i="1" dirty="0" smtClean="0"/>
              <a:t>].</a:t>
            </a:r>
            <a:endParaRPr lang="en-US" sz="2400" i="1"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solidFill>
                  <a:srgbClr val="C00000"/>
                </a:solidFill>
              </a:rPr>
              <a:t>10.1 </a:t>
            </a:r>
            <a:r>
              <a:rPr lang="en-US" sz="4000" b="1" dirty="0" smtClean="0">
                <a:solidFill>
                  <a:srgbClr val="C00000"/>
                </a:solidFill>
              </a:rPr>
              <a:t>Taking Over of the Works and Sections</a:t>
            </a:r>
            <a:r>
              <a:rPr lang="en-US" sz="4000" b="1" baseline="60000" dirty="0" smtClean="0">
                <a:solidFill>
                  <a:srgbClr val="C00000"/>
                </a:solidFill>
              </a:rPr>
              <a:t>2</a:t>
            </a:r>
            <a:endParaRPr lang="en-US" sz="4000" baseline="60000" dirty="0">
              <a:solidFill>
                <a:srgbClr val="C00000"/>
              </a:solidFill>
            </a:endParaRPr>
          </a:p>
        </p:txBody>
      </p:sp>
      <p:sp>
        <p:nvSpPr>
          <p:cNvPr id="3" name="Content Placeholder 2"/>
          <p:cNvSpPr>
            <a:spLocks noGrp="1"/>
          </p:cNvSpPr>
          <p:nvPr>
            <p:ph idx="1"/>
          </p:nvPr>
        </p:nvSpPr>
        <p:spPr>
          <a:xfrm>
            <a:off x="457200" y="990600"/>
            <a:ext cx="8229600" cy="5562600"/>
          </a:xfrm>
        </p:spPr>
        <p:txBody>
          <a:bodyPr>
            <a:normAutofit lnSpcReduction="10000"/>
          </a:bodyPr>
          <a:lstStyle/>
          <a:p>
            <a:r>
              <a:rPr lang="en-US" dirty="0" smtClean="0"/>
              <a:t>The Engineer shall, within </a:t>
            </a:r>
            <a:r>
              <a:rPr lang="en-US" b="1" u="sng" dirty="0" smtClean="0"/>
              <a:t>28 days </a:t>
            </a:r>
            <a:r>
              <a:rPr lang="en-US" dirty="0" smtClean="0"/>
              <a:t>after receiving the Contractor’s application:</a:t>
            </a:r>
          </a:p>
          <a:p>
            <a:pPr>
              <a:buNone/>
            </a:pPr>
            <a:r>
              <a:rPr lang="en-US" dirty="0" smtClean="0"/>
              <a:t>(a) issue the Taking-Over Certificate to the Contractor, or</a:t>
            </a:r>
          </a:p>
          <a:p>
            <a:pPr>
              <a:buNone/>
            </a:pPr>
            <a:r>
              <a:rPr lang="en-US" dirty="0" smtClean="0"/>
              <a:t>(b) reject the application. The Contractor shall then complete this work before issuing a further notice under this Sub-Clause.</a:t>
            </a:r>
          </a:p>
          <a:p>
            <a:r>
              <a:rPr lang="en-US" dirty="0" smtClean="0"/>
              <a:t>If the </a:t>
            </a:r>
            <a:r>
              <a:rPr lang="en-US" b="1" u="sng" dirty="0" smtClean="0"/>
              <a:t>Engineer fails</a:t>
            </a:r>
            <a:r>
              <a:rPr lang="en-US" dirty="0" smtClean="0"/>
              <a:t> either to issue the Taking-Over Certificate or to reject the Contractor’s application within the period of 28 days, the </a:t>
            </a:r>
            <a:r>
              <a:rPr lang="en-US" b="1" u="sng" dirty="0" smtClean="0"/>
              <a:t>Taking-Over Certificate shall be deemed to have been issued</a:t>
            </a:r>
            <a:r>
              <a:rPr lang="en-US" dirty="0" smtClean="0"/>
              <a:t> on the last day of that period.</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10.2 </a:t>
            </a:r>
            <a:r>
              <a:rPr lang="en-US" sz="4000" b="1" dirty="0" smtClean="0"/>
              <a:t>Taking Over of Parts of the Works</a:t>
            </a:r>
            <a:r>
              <a:rPr lang="en-US" sz="4000" b="1" baseline="60000" dirty="0" smtClean="0"/>
              <a:t>1</a:t>
            </a:r>
            <a:endParaRPr lang="en-US" sz="4000"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However, if the Employer does use any part of the Works before the Taking-Over Certificate is issued:</a:t>
            </a:r>
          </a:p>
          <a:p>
            <a:pPr>
              <a:buNone/>
            </a:pPr>
            <a:r>
              <a:rPr lang="en-US" dirty="0" smtClean="0"/>
              <a:t>(a) the part which is used shall be deemed to have been taken over,</a:t>
            </a:r>
          </a:p>
          <a:p>
            <a:pPr>
              <a:buNone/>
            </a:pPr>
            <a:r>
              <a:rPr lang="en-US" dirty="0" smtClean="0"/>
              <a:t>(b) the Contractor shall cease to be liable for the care of such part as from this date, and</a:t>
            </a:r>
          </a:p>
          <a:p>
            <a:pPr>
              <a:buNone/>
            </a:pPr>
            <a:r>
              <a:rPr lang="en-US" dirty="0" smtClean="0"/>
              <a:t>(c) if requested by the Contractor, the Engineer shall issue a Taking-Over Certificate for this part.</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10.2 </a:t>
            </a:r>
            <a:r>
              <a:rPr lang="en-US" sz="4000" b="1" dirty="0" smtClean="0"/>
              <a:t>Taking Over of Parts of the Works</a:t>
            </a:r>
            <a:r>
              <a:rPr lang="en-US" sz="4000" b="1" baseline="60000" dirty="0" smtClean="0"/>
              <a:t>2</a:t>
            </a:r>
            <a:endParaRPr lang="en-US" sz="4000" baseline="60000"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dirty="0" smtClean="0"/>
              <a:t>After the Engineer has issued a Taking-Over Certificate for a part of the Works, the Contractor shall be given the earliest opportunity to take such steps as may be necessary to carry out any outstanding Tests on Completion. </a:t>
            </a:r>
          </a:p>
          <a:p>
            <a:r>
              <a:rPr lang="en-US" dirty="0" smtClean="0"/>
              <a:t>The Contractor shall carry out these Tests on Completion as soon as practicable before the expiry date of the relevant Defects Notification Period.</a:t>
            </a:r>
          </a:p>
          <a:p>
            <a:r>
              <a:rPr lang="en-US" dirty="0" smtClean="0"/>
              <a:t>If the Contractor incurs Cost as a result of the Employer taking over and/or using a part of the Works, the Contractor shall </a:t>
            </a:r>
          </a:p>
          <a:p>
            <a:pPr>
              <a:buNone/>
            </a:pPr>
            <a:r>
              <a:rPr lang="en-US" dirty="0" smtClean="0"/>
              <a:t>	(</a:t>
            </a:r>
            <a:r>
              <a:rPr lang="en-US" dirty="0" err="1" smtClean="0"/>
              <a:t>i</a:t>
            </a:r>
            <a:r>
              <a:rPr lang="en-US" dirty="0" smtClean="0"/>
              <a:t>) give notice to the Engineer and </a:t>
            </a:r>
          </a:p>
          <a:p>
            <a:pPr>
              <a:buNone/>
            </a:pPr>
            <a:r>
              <a:rPr lang="en-US" dirty="0" smtClean="0"/>
              <a:t>	(ii) be entitled to “</a:t>
            </a:r>
            <a:r>
              <a:rPr lang="en-US" i="1" dirty="0" smtClean="0"/>
              <a:t>Contractor’s Claims”</a:t>
            </a:r>
            <a:r>
              <a:rPr lang="en-US" dirty="0" smtClean="0"/>
              <a:t>.</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10.2 </a:t>
            </a:r>
            <a:r>
              <a:rPr lang="en-US" sz="4000" b="1" dirty="0" smtClean="0"/>
              <a:t>Taking Over of Parts of the Works</a:t>
            </a:r>
            <a:r>
              <a:rPr lang="en-US" sz="4000" b="1" baseline="60000" dirty="0" smtClean="0"/>
              <a:t>3</a:t>
            </a:r>
            <a:endParaRPr lang="en-US" sz="4000"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If a Taking-Over Certificate has been issued for a part of the Works, the </a:t>
            </a:r>
            <a:r>
              <a:rPr lang="en-US" b="1" u="sng" dirty="0" smtClean="0"/>
              <a:t>delay damages </a:t>
            </a:r>
            <a:r>
              <a:rPr lang="en-US" dirty="0" smtClean="0"/>
              <a:t>thereafter for completion of the remainder of the Works shall be </a:t>
            </a:r>
            <a:r>
              <a:rPr lang="en-US" b="1" u="sng" dirty="0" smtClean="0"/>
              <a:t>reduced</a:t>
            </a:r>
            <a:r>
              <a:rPr lang="en-US" dirty="0" smtClean="0"/>
              <a:t>. </a:t>
            </a:r>
          </a:p>
          <a:p>
            <a:r>
              <a:rPr lang="en-US" dirty="0" smtClean="0"/>
              <a:t>For any period of delay after the date stated in this Taking-Over Certificate, the </a:t>
            </a:r>
            <a:r>
              <a:rPr lang="en-US" b="1" u="sng" dirty="0" smtClean="0"/>
              <a:t>proportional reduction </a:t>
            </a:r>
            <a:r>
              <a:rPr lang="en-US" dirty="0" smtClean="0"/>
              <a:t>in these delay damages shall be calculated as the proportion which the value of the part so certified bears to the value of the Works. </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600" b="1" dirty="0" smtClean="0">
                <a:solidFill>
                  <a:srgbClr val="C00000"/>
                </a:solidFill>
              </a:rPr>
              <a:t>10.3 Interference with Tests on Completion</a:t>
            </a:r>
            <a:endParaRPr lang="en-US" sz="3600"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If the Contractor is </a:t>
            </a:r>
            <a:r>
              <a:rPr lang="en-US" b="1" u="sng" dirty="0" smtClean="0"/>
              <a:t>prevented, for more than 14 days</a:t>
            </a:r>
            <a:r>
              <a:rPr lang="en-US" dirty="0" smtClean="0"/>
              <a:t>, from carrying out the Tests on Completion, the Employer shall be deemed to have taken over the Works on the date when the Tests on Completion would otherwise have been completed.</a:t>
            </a:r>
          </a:p>
          <a:p>
            <a:r>
              <a:rPr lang="en-US" dirty="0" smtClean="0"/>
              <a:t>The Engineer shall require the Tests on Completion to be carried out by giving </a:t>
            </a:r>
            <a:r>
              <a:rPr lang="en-US" b="1" u="sng" dirty="0" smtClean="0"/>
              <a:t>14 days’ notice.</a:t>
            </a:r>
            <a:endParaRPr lang="en-US" dirty="0" smtClean="0"/>
          </a:p>
          <a:p>
            <a:r>
              <a:rPr lang="en-US" dirty="0" smtClean="0"/>
              <a:t>The Contractor may be subject to “</a:t>
            </a:r>
            <a:r>
              <a:rPr lang="en-US" i="1" dirty="0" smtClean="0"/>
              <a:t>Contractor’s Claims” </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t>10.4 Surfaces Requiring Reinstatement</a:t>
            </a:r>
            <a:endParaRPr lang="en-US" sz="4000" dirty="0"/>
          </a:p>
        </p:txBody>
      </p:sp>
      <p:sp>
        <p:nvSpPr>
          <p:cNvPr id="3" name="Content Placeholder 2"/>
          <p:cNvSpPr>
            <a:spLocks noGrp="1"/>
          </p:cNvSpPr>
          <p:nvPr>
            <p:ph idx="1"/>
          </p:nvPr>
        </p:nvSpPr>
        <p:spPr/>
        <p:txBody>
          <a:bodyPr/>
          <a:lstStyle/>
          <a:p>
            <a:pPr>
              <a:lnSpc>
                <a:spcPct val="150000"/>
              </a:lnSpc>
            </a:pPr>
            <a:r>
              <a:rPr lang="en-US" dirty="0" smtClean="0"/>
              <a:t>A certificate for a Section or part of the Works shall not be deemed to certify completion of any ground or other surfaces requiring reinstatement.</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lstStyle/>
          <a:p>
            <a:r>
              <a:rPr lang="en-US" dirty="0" smtClean="0"/>
              <a:t>11. </a:t>
            </a:r>
            <a:r>
              <a:rPr lang="en-US" sz="3200" dirty="0" smtClean="0"/>
              <a:t>Defects Liability</a:t>
            </a:r>
            <a:endParaRPr lang="en-US" sz="32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600" b="1" dirty="0" smtClean="0"/>
              <a:t>11.1 Completion of Outstanding Work and Remedying Defects</a:t>
            </a:r>
            <a:endParaRPr lang="en-US" sz="3600"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The Contractor shall:</a:t>
            </a:r>
          </a:p>
          <a:p>
            <a:pPr>
              <a:buNone/>
            </a:pPr>
            <a:r>
              <a:rPr lang="en-US" dirty="0" smtClean="0"/>
              <a:t>(a) complete any work which is outstanding on the date stated in a Taking-Over Certificate, within such reasonable time as is instructed by the Engineer, and</a:t>
            </a:r>
          </a:p>
          <a:p>
            <a:pPr>
              <a:buNone/>
            </a:pPr>
            <a:r>
              <a:rPr lang="en-US" dirty="0" smtClean="0"/>
              <a:t>(b) execute all work required to remedy defects or damage, as may be notified by the Employer on or before the expiry date of the Defects Notification Period for the Works or Section.</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11.2 Cost of Remedying Defects</a:t>
            </a:r>
            <a:endParaRPr lang="en-US" dirty="0"/>
          </a:p>
        </p:txBody>
      </p:sp>
      <p:sp>
        <p:nvSpPr>
          <p:cNvPr id="3" name="Content Placeholder 2"/>
          <p:cNvSpPr>
            <a:spLocks noGrp="1"/>
          </p:cNvSpPr>
          <p:nvPr>
            <p:ph idx="1"/>
          </p:nvPr>
        </p:nvSpPr>
        <p:spPr/>
        <p:txBody>
          <a:bodyPr>
            <a:normAutofit/>
          </a:bodyPr>
          <a:lstStyle/>
          <a:p>
            <a:r>
              <a:rPr lang="en-US" dirty="0" smtClean="0"/>
              <a:t>All remedy work </a:t>
            </a:r>
            <a:r>
              <a:rPr lang="en-US" i="1" dirty="0" smtClean="0"/>
              <a:t>shall be executed at the risk and cost of </a:t>
            </a:r>
            <a:r>
              <a:rPr lang="en-US" dirty="0" smtClean="0"/>
              <a:t>the Contractor, if and to the extent that the work is attributable to:</a:t>
            </a:r>
          </a:p>
          <a:p>
            <a:pPr>
              <a:buNone/>
            </a:pPr>
            <a:r>
              <a:rPr lang="en-US" dirty="0" smtClean="0"/>
              <a:t>(a) any design for which the Contractor is responsible,</a:t>
            </a:r>
          </a:p>
          <a:p>
            <a:pPr>
              <a:buNone/>
            </a:pPr>
            <a:r>
              <a:rPr lang="en-US" dirty="0" smtClean="0"/>
              <a:t>(b) Plant, Materials or workmanship not being in accordance with the Contract, or</a:t>
            </a:r>
          </a:p>
          <a:p>
            <a:pPr>
              <a:buNone/>
            </a:pPr>
            <a:r>
              <a:rPr lang="en-US" dirty="0" smtClean="0"/>
              <a:t>(c) failure by the Contractor to comply with any other obligation.</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600" b="1" dirty="0" smtClean="0">
                <a:solidFill>
                  <a:srgbClr val="C00000"/>
                </a:solidFill>
              </a:rPr>
              <a:t>11.3 Extension of Defects Notification Period</a:t>
            </a:r>
            <a:endParaRPr lang="en-US" sz="3600"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The Employer shall be entitled </a:t>
            </a:r>
            <a:r>
              <a:rPr lang="en-US" i="1" dirty="0" smtClean="0"/>
              <a:t>to an </a:t>
            </a:r>
            <a:r>
              <a:rPr lang="en-US" dirty="0" smtClean="0"/>
              <a:t>extension of the Defects Notification Period for the Works if the Works, cannot be used for the purposes for which they are intended by reason of a defect or damage. </a:t>
            </a:r>
          </a:p>
          <a:p>
            <a:r>
              <a:rPr lang="en-US" dirty="0" smtClean="0"/>
              <a:t>However, a Defects Notification Period shall not be extended by more than </a:t>
            </a:r>
            <a:r>
              <a:rPr lang="en-US" b="1" u="sng" dirty="0" smtClean="0"/>
              <a:t>two years</a:t>
            </a:r>
            <a:r>
              <a:rPr lang="en-US"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1.10 Employer’s </a:t>
            </a:r>
            <a:r>
              <a:rPr lang="en-US" sz="3200" b="1" dirty="0"/>
              <a:t>Use </a:t>
            </a:r>
            <a:r>
              <a:rPr lang="en-US" sz="3200" b="1" dirty="0" smtClean="0"/>
              <a:t>of Contractor’s </a:t>
            </a:r>
            <a:r>
              <a:rPr lang="en-US" sz="3200" b="1" dirty="0"/>
              <a:t>Documents</a:t>
            </a:r>
            <a:endParaRPr lang="en-US" sz="3200" dirty="0"/>
          </a:p>
        </p:txBody>
      </p:sp>
      <p:sp>
        <p:nvSpPr>
          <p:cNvPr id="3" name="Content Placeholder 2"/>
          <p:cNvSpPr>
            <a:spLocks noGrp="1"/>
          </p:cNvSpPr>
          <p:nvPr>
            <p:ph idx="1"/>
          </p:nvPr>
        </p:nvSpPr>
        <p:spPr>
          <a:xfrm>
            <a:off x="457200" y="1371600"/>
            <a:ext cx="8229600" cy="5105400"/>
          </a:xfrm>
        </p:spPr>
        <p:txBody>
          <a:bodyPr>
            <a:normAutofit/>
          </a:bodyPr>
          <a:lstStyle/>
          <a:p>
            <a:pPr algn="just">
              <a:lnSpc>
                <a:spcPct val="130000"/>
              </a:lnSpc>
              <a:spcBef>
                <a:spcPts val="3000"/>
              </a:spcBef>
            </a:pPr>
            <a:r>
              <a:rPr lang="en-US" sz="2400" dirty="0" smtClean="0"/>
              <a:t>The </a:t>
            </a:r>
            <a:r>
              <a:rPr lang="en-US" sz="2400" dirty="0"/>
              <a:t>Contractor shall retain the copyright and other </a:t>
            </a:r>
            <a:r>
              <a:rPr lang="en-US" sz="2400" dirty="0" smtClean="0"/>
              <a:t>intellectual property </a:t>
            </a:r>
            <a:r>
              <a:rPr lang="en-US" sz="2400" dirty="0"/>
              <a:t>rights in the Contractor’s Documents and </a:t>
            </a:r>
            <a:r>
              <a:rPr lang="en-US" sz="2400" dirty="0" smtClean="0"/>
              <a:t>other design documents made by the Contractor.</a:t>
            </a:r>
          </a:p>
          <a:p>
            <a:pPr algn="just">
              <a:lnSpc>
                <a:spcPct val="130000"/>
              </a:lnSpc>
              <a:spcBef>
                <a:spcPts val="3000"/>
              </a:spcBef>
            </a:pPr>
            <a:r>
              <a:rPr lang="en-US" sz="2400" dirty="0"/>
              <a:t>The Contractor shall be deemed </a:t>
            </a:r>
            <a:r>
              <a:rPr lang="en-US" sz="2400" dirty="0" smtClean="0"/>
              <a:t>to </a:t>
            </a:r>
            <a:r>
              <a:rPr lang="en-US" sz="2400" dirty="0"/>
              <a:t>give to the Employer </a:t>
            </a:r>
            <a:r>
              <a:rPr lang="en-US" sz="2400" dirty="0" smtClean="0"/>
              <a:t>a non-terminable </a:t>
            </a:r>
            <a:r>
              <a:rPr lang="en-US" sz="2400" dirty="0"/>
              <a:t>transferable non-exclusive royalty-free </a:t>
            </a:r>
            <a:r>
              <a:rPr lang="en-US" sz="2400" dirty="0" smtClean="0"/>
              <a:t>license </a:t>
            </a:r>
            <a:r>
              <a:rPr lang="en-US" sz="2400" dirty="0"/>
              <a:t>to copy, use </a:t>
            </a:r>
            <a:r>
              <a:rPr lang="en-US" sz="2400" dirty="0" smtClean="0"/>
              <a:t>and communicate </a:t>
            </a:r>
            <a:r>
              <a:rPr lang="en-US" sz="2400" dirty="0"/>
              <a:t>the Contractor’s Documents, including making and using </a:t>
            </a:r>
            <a:r>
              <a:rPr lang="en-US" sz="2400" dirty="0" smtClean="0"/>
              <a:t>modifications of </a:t>
            </a:r>
            <a:r>
              <a:rPr lang="en-US" sz="2400" dirty="0"/>
              <a:t>them</a:t>
            </a:r>
            <a:r>
              <a:rPr lang="en-US" sz="2400" dirty="0" smtClean="0"/>
              <a:t>.</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11.4 Failure to Remedy Defects</a:t>
            </a:r>
            <a:endParaRPr lang="en-US" dirty="0">
              <a:solidFill>
                <a:srgbClr val="C00000"/>
              </a:solidFill>
            </a:endParaRPr>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r>
              <a:rPr lang="en-US" dirty="0" smtClean="0"/>
              <a:t>If the Contractor fails to remedy any defect, </a:t>
            </a:r>
            <a:r>
              <a:rPr lang="en-US" b="1" u="sng" dirty="0" smtClean="0"/>
              <a:t>a date may be fixed </a:t>
            </a:r>
            <a:r>
              <a:rPr lang="en-US" dirty="0" smtClean="0"/>
              <a:t>by the Employer, on or by which the defect or damage is to be remedied. </a:t>
            </a:r>
          </a:p>
          <a:p>
            <a:r>
              <a:rPr lang="en-US" dirty="0" smtClean="0"/>
              <a:t>If the Contractor fails to remedy the defect and this remedial work was to be executed at the cost of the Contractor, </a:t>
            </a:r>
            <a:r>
              <a:rPr lang="en-US" i="1" dirty="0" smtClean="0"/>
              <a:t>the Employer may:</a:t>
            </a:r>
          </a:p>
          <a:p>
            <a:pPr>
              <a:buNone/>
            </a:pPr>
            <a:r>
              <a:rPr lang="en-US" dirty="0" smtClean="0"/>
              <a:t>(a) carry out the work himself or by others;</a:t>
            </a:r>
          </a:p>
          <a:p>
            <a:pPr>
              <a:buNone/>
            </a:pPr>
            <a:r>
              <a:rPr lang="en-US" dirty="0" smtClean="0"/>
              <a:t>(b) require the Engineer to determine a reduction in the Contract</a:t>
            </a:r>
            <a:r>
              <a:rPr lang="en-US" i="1" dirty="0" smtClean="0"/>
              <a:t>; or</a:t>
            </a:r>
          </a:p>
          <a:p>
            <a:pPr>
              <a:buNone/>
            </a:pPr>
            <a:r>
              <a:rPr lang="en-US" dirty="0" smtClean="0"/>
              <a:t>(c) if the defect or damage deprives the Employer of substantially the benefit of the Works, terminate the Contract as a whole, or in respect of such part which cannot be put to the intended use. </a:t>
            </a:r>
          </a:p>
          <a:p>
            <a:pPr>
              <a:lnSpc>
                <a:spcPct val="120000"/>
              </a:lnSpc>
              <a:buNone/>
            </a:pPr>
            <a:r>
              <a:rPr lang="en-US" dirty="0" smtClean="0"/>
              <a:t>	</a:t>
            </a:r>
            <a:r>
              <a:rPr lang="en-US" b="1" u="sng" dirty="0" smtClean="0"/>
              <a:t>The Employer shall then be entitled to recover all sums paid for the Works or for such part, plus financing costs and the cost of dismantling the same, clearing the Site and returning Plant and Materials to the Contractor.</a:t>
            </a:r>
            <a:endParaRPr lang="en-US" b="1" u="sng"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11.5 Removal of Defective Work</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If the defect </a:t>
            </a:r>
            <a:r>
              <a:rPr lang="en-US" b="1" u="sng" dirty="0" smtClean="0"/>
              <a:t>cannot be remedied </a:t>
            </a:r>
            <a:r>
              <a:rPr lang="en-US" dirty="0" smtClean="0"/>
              <a:t>and the Employer gives consent, the Contractor may remove from the Site for the purposes of repair such items of Plant as are defective. </a:t>
            </a:r>
          </a:p>
          <a:p>
            <a:r>
              <a:rPr lang="en-US" dirty="0" smtClean="0"/>
              <a:t>This consent may require the Contractor to increase the amount of the </a:t>
            </a:r>
            <a:r>
              <a:rPr lang="en-US" b="1" u="sng" dirty="0" smtClean="0"/>
              <a:t>Performance Security </a:t>
            </a:r>
            <a:r>
              <a:rPr lang="en-US" dirty="0" smtClean="0"/>
              <a:t>by the full replacement cost of these items.</a:t>
            </a: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11.6 Further Tests</a:t>
            </a:r>
            <a:endParaRPr lang="en-US" dirty="0"/>
          </a:p>
        </p:txBody>
      </p:sp>
      <p:sp>
        <p:nvSpPr>
          <p:cNvPr id="3" name="Content Placeholder 2"/>
          <p:cNvSpPr>
            <a:spLocks noGrp="1"/>
          </p:cNvSpPr>
          <p:nvPr>
            <p:ph idx="1"/>
          </p:nvPr>
        </p:nvSpPr>
        <p:spPr>
          <a:xfrm>
            <a:off x="457200" y="1219200"/>
            <a:ext cx="8229600" cy="4953000"/>
          </a:xfrm>
        </p:spPr>
        <p:txBody>
          <a:bodyPr>
            <a:normAutofit/>
          </a:bodyPr>
          <a:lstStyle/>
          <a:p>
            <a:r>
              <a:rPr lang="en-US" dirty="0" smtClean="0"/>
              <a:t>If the work of remedying any defect may affect the performance of the Works, the Engineer may require the repetition of any of the tests. </a:t>
            </a:r>
          </a:p>
          <a:p>
            <a:r>
              <a:rPr lang="en-US" dirty="0" smtClean="0"/>
              <a:t>The requirement shall be made by notice within </a:t>
            </a:r>
            <a:r>
              <a:rPr lang="en-US" b="1" u="sng" dirty="0" smtClean="0"/>
              <a:t>28 days</a:t>
            </a:r>
            <a:r>
              <a:rPr lang="en-US" dirty="0" smtClean="0"/>
              <a:t> after the defect is remedied.</a:t>
            </a:r>
          </a:p>
          <a:p>
            <a:r>
              <a:rPr lang="en-US" dirty="0" smtClean="0"/>
              <a:t>These tests shall be carried out at the </a:t>
            </a:r>
            <a:r>
              <a:rPr lang="en-US" b="1" u="sng" dirty="0" smtClean="0"/>
              <a:t>risk and cost </a:t>
            </a:r>
            <a:r>
              <a:rPr lang="en-US" dirty="0" smtClean="0"/>
              <a:t>of the Party liable </a:t>
            </a:r>
            <a:r>
              <a:rPr lang="en-US" i="1" dirty="0" smtClean="0"/>
              <a:t>for the cost of the </a:t>
            </a:r>
            <a:r>
              <a:rPr lang="en-US" dirty="0" smtClean="0"/>
              <a:t>remedial work.</a:t>
            </a: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11.7 Right of Access</a:t>
            </a:r>
            <a:endParaRPr lang="en-US" dirty="0"/>
          </a:p>
        </p:txBody>
      </p:sp>
      <p:sp>
        <p:nvSpPr>
          <p:cNvPr id="3" name="Content Placeholder 2"/>
          <p:cNvSpPr>
            <a:spLocks noGrp="1"/>
          </p:cNvSpPr>
          <p:nvPr>
            <p:ph idx="1"/>
          </p:nvPr>
        </p:nvSpPr>
        <p:spPr/>
        <p:txBody>
          <a:bodyPr/>
          <a:lstStyle/>
          <a:p>
            <a:pPr>
              <a:lnSpc>
                <a:spcPct val="150000"/>
              </a:lnSpc>
            </a:pPr>
            <a:r>
              <a:rPr lang="en-US" dirty="0" smtClean="0"/>
              <a:t>Until the Performance Certificate has been issued, the Contractor shall have right of access to the Works except as may be inconsistent with the Employer’s reasonable security restrictions.</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11.8 Contractor to Search</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The Contractor shall, if required by the Engineer, search for the cause of any defect, under the direction of the Engineer. </a:t>
            </a:r>
          </a:p>
          <a:p>
            <a:r>
              <a:rPr lang="en-US" dirty="0" smtClean="0"/>
              <a:t>Unless the defect is to be remedied at the cost of the Contractor</a:t>
            </a:r>
            <a:r>
              <a:rPr lang="en-US" i="1" dirty="0" smtClean="0"/>
              <a:t>, the Cost of the </a:t>
            </a:r>
            <a:r>
              <a:rPr lang="en-US" dirty="0" smtClean="0"/>
              <a:t>search plus profit shall be agreed or determined by the Engineer </a:t>
            </a:r>
            <a:r>
              <a:rPr lang="en-US" i="1" dirty="0" smtClean="0"/>
              <a:t>and shall be included in the Contract Price.</a:t>
            </a:r>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11.9 Performance Certificate</a:t>
            </a:r>
            <a:endParaRPr lang="en-US" dirty="0"/>
          </a:p>
        </p:txBody>
      </p:sp>
      <p:sp>
        <p:nvSpPr>
          <p:cNvPr id="3" name="Content Placeholder 2"/>
          <p:cNvSpPr>
            <a:spLocks noGrp="1"/>
          </p:cNvSpPr>
          <p:nvPr>
            <p:ph idx="1"/>
          </p:nvPr>
        </p:nvSpPr>
        <p:spPr>
          <a:xfrm>
            <a:off x="228600" y="1295400"/>
            <a:ext cx="8610600" cy="5257800"/>
          </a:xfrm>
        </p:spPr>
        <p:txBody>
          <a:bodyPr>
            <a:normAutofit/>
          </a:bodyPr>
          <a:lstStyle/>
          <a:p>
            <a:pPr>
              <a:lnSpc>
                <a:spcPct val="120000"/>
              </a:lnSpc>
            </a:pPr>
            <a:r>
              <a:rPr lang="en-US" dirty="0" smtClean="0"/>
              <a:t>The Engineer shall issue the Performance Certificate within </a:t>
            </a:r>
            <a:r>
              <a:rPr lang="en-US" b="1" u="sng" dirty="0" smtClean="0"/>
              <a:t>28 days </a:t>
            </a:r>
            <a:r>
              <a:rPr lang="en-US" dirty="0" smtClean="0"/>
              <a:t>after the latest of </a:t>
            </a:r>
          </a:p>
          <a:p>
            <a:pPr marL="571500" indent="-571500">
              <a:lnSpc>
                <a:spcPct val="120000"/>
              </a:lnSpc>
              <a:buFont typeface="+mj-lt"/>
              <a:buAutoNum type="romanLcPeriod"/>
            </a:pPr>
            <a:r>
              <a:rPr lang="en-US" dirty="0" smtClean="0"/>
              <a:t>the expiry dates of the </a:t>
            </a:r>
            <a:r>
              <a:rPr lang="en-US" i="1" u="sng" dirty="0" smtClean="0"/>
              <a:t>Defects Notification Periods</a:t>
            </a:r>
            <a:r>
              <a:rPr lang="en-US" dirty="0" smtClean="0"/>
              <a:t>, or </a:t>
            </a:r>
          </a:p>
          <a:p>
            <a:pPr marL="571500" indent="-571500">
              <a:lnSpc>
                <a:spcPct val="120000"/>
              </a:lnSpc>
              <a:buFont typeface="+mj-lt"/>
              <a:buAutoNum type="romanLcPeriod"/>
            </a:pPr>
            <a:r>
              <a:rPr lang="en-US" dirty="0" smtClean="0"/>
              <a:t>as soon as the Contractor has </a:t>
            </a:r>
            <a:r>
              <a:rPr lang="en-US" i="1" u="sng" dirty="0" smtClean="0"/>
              <a:t>supplied all </a:t>
            </a:r>
            <a:r>
              <a:rPr lang="en-US" dirty="0" smtClean="0"/>
              <a:t>the Contractor’s Documents and completed and tested all the Works, including remedying any defects. </a:t>
            </a:r>
          </a:p>
          <a:p>
            <a:pPr>
              <a:lnSpc>
                <a:spcPct val="120000"/>
              </a:lnSpc>
            </a:pPr>
            <a:r>
              <a:rPr lang="en-US" b="1" u="sng" dirty="0" smtClean="0"/>
              <a:t>Only the “Performance Certificate” shall be deemed to constitute acceptance of the Works</a:t>
            </a:r>
            <a:r>
              <a:rPr lang="en-US" dirty="0" smtClean="0"/>
              <a:t>.</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11.10 Unfulfilled Obligations</a:t>
            </a:r>
            <a:endParaRPr lang="en-US" dirty="0"/>
          </a:p>
        </p:txBody>
      </p:sp>
      <p:sp>
        <p:nvSpPr>
          <p:cNvPr id="3" name="Content Placeholder 2"/>
          <p:cNvSpPr>
            <a:spLocks noGrp="1"/>
          </p:cNvSpPr>
          <p:nvPr>
            <p:ph idx="1"/>
          </p:nvPr>
        </p:nvSpPr>
        <p:spPr/>
        <p:txBody>
          <a:bodyPr/>
          <a:lstStyle/>
          <a:p>
            <a:pPr>
              <a:lnSpc>
                <a:spcPct val="150000"/>
              </a:lnSpc>
            </a:pPr>
            <a:r>
              <a:rPr lang="en-US" dirty="0" smtClean="0"/>
              <a:t>After the Performance Certificate has been issued, each Party shall remain liable for any unperformed obligation. </a:t>
            </a:r>
          </a:p>
          <a:p>
            <a:pPr>
              <a:lnSpc>
                <a:spcPct val="150000"/>
              </a:lnSpc>
            </a:pPr>
            <a:r>
              <a:rPr lang="en-US" dirty="0" smtClean="0"/>
              <a:t>For the purposes of determining the nature and extent of unperformed obligations, the Contract shall be deemed to remain in force.</a:t>
            </a: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11.11 Clearance of Site</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Upon receiving the Performance Certificate, the Contractor shall </a:t>
            </a:r>
            <a:r>
              <a:rPr lang="en-US" b="1" u="sng" dirty="0" smtClean="0"/>
              <a:t>remove any remaining</a:t>
            </a:r>
            <a:r>
              <a:rPr lang="en-US" dirty="0" smtClean="0"/>
              <a:t> Contractor’s Equipment, surplus material, wreckage, rubbish and Temporary Works from the Site.</a:t>
            </a:r>
          </a:p>
          <a:p>
            <a:r>
              <a:rPr lang="en-US" dirty="0" smtClean="0"/>
              <a:t>If all these items have not been removed within </a:t>
            </a:r>
            <a:r>
              <a:rPr lang="en-US" b="1" u="sng" dirty="0" smtClean="0"/>
              <a:t>28 days</a:t>
            </a:r>
            <a:r>
              <a:rPr lang="en-US" dirty="0" smtClean="0"/>
              <a:t>, the Employer may sell or otherwise dispose of any remaining items. </a:t>
            </a:r>
          </a:p>
          <a:p>
            <a:r>
              <a:rPr lang="en-US" dirty="0" smtClean="0"/>
              <a:t>The Employer shall be entitled to be </a:t>
            </a:r>
            <a:r>
              <a:rPr lang="en-US" b="1" u="sng" dirty="0" smtClean="0"/>
              <a:t>paid the costs </a:t>
            </a:r>
            <a:r>
              <a:rPr lang="en-US" dirty="0" smtClean="0"/>
              <a:t>incurred in connection with such sale or disposal and restoring the Site.</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normAutofit/>
          </a:bodyPr>
          <a:lstStyle/>
          <a:p>
            <a:r>
              <a:rPr lang="en-US" sz="3600" dirty="0" smtClean="0"/>
              <a:t>12. Measurement and Evaluation </a:t>
            </a:r>
            <a:endParaRPr lang="en-US" sz="36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12.1 Works to be Measured</a:t>
            </a:r>
            <a:r>
              <a:rPr lang="en-US" b="1" baseline="60000" dirty="0" smtClean="0"/>
              <a:t>1</a:t>
            </a:r>
            <a:endParaRPr lang="en-US" baseline="60000" dirty="0"/>
          </a:p>
        </p:txBody>
      </p:sp>
      <p:sp>
        <p:nvSpPr>
          <p:cNvPr id="3" name="Content Placeholder 2"/>
          <p:cNvSpPr>
            <a:spLocks noGrp="1"/>
          </p:cNvSpPr>
          <p:nvPr>
            <p:ph idx="1"/>
          </p:nvPr>
        </p:nvSpPr>
        <p:spPr>
          <a:xfrm>
            <a:off x="457200" y="990600"/>
            <a:ext cx="8229600" cy="5562600"/>
          </a:xfrm>
        </p:spPr>
        <p:txBody>
          <a:bodyPr>
            <a:normAutofit/>
          </a:bodyPr>
          <a:lstStyle/>
          <a:p>
            <a:pPr>
              <a:lnSpc>
                <a:spcPct val="120000"/>
              </a:lnSpc>
            </a:pPr>
            <a:r>
              <a:rPr lang="en-US" dirty="0" smtClean="0"/>
              <a:t>Whenever the Engineer requires any part of the Works to be measured, reasonable </a:t>
            </a:r>
            <a:r>
              <a:rPr lang="en-US" b="1" u="sng" dirty="0" smtClean="0"/>
              <a:t>notice</a:t>
            </a:r>
            <a:r>
              <a:rPr lang="en-US" dirty="0" smtClean="0"/>
              <a:t> shall be given to the Contractor’s Representative, who shall:</a:t>
            </a:r>
          </a:p>
          <a:p>
            <a:pPr>
              <a:lnSpc>
                <a:spcPct val="120000"/>
              </a:lnSpc>
              <a:buNone/>
            </a:pPr>
            <a:r>
              <a:rPr lang="en-US" dirty="0" smtClean="0"/>
              <a:t>(a) promptly either </a:t>
            </a:r>
            <a:r>
              <a:rPr lang="en-US" b="1" u="sng" dirty="0" smtClean="0"/>
              <a:t>attend</a:t>
            </a:r>
            <a:r>
              <a:rPr lang="en-US" dirty="0" smtClean="0"/>
              <a:t> or send another qualified representative to assist the Engineer in making the measurement, and</a:t>
            </a:r>
          </a:p>
          <a:p>
            <a:pPr>
              <a:lnSpc>
                <a:spcPct val="120000"/>
              </a:lnSpc>
              <a:buNone/>
            </a:pPr>
            <a:r>
              <a:rPr lang="en-US" dirty="0" smtClean="0"/>
              <a:t>(b) </a:t>
            </a:r>
            <a:r>
              <a:rPr lang="en-US" b="1" u="sng" dirty="0" smtClean="0"/>
              <a:t>supply</a:t>
            </a:r>
            <a:r>
              <a:rPr lang="en-US" dirty="0" smtClean="0"/>
              <a:t> any particulars requested by the Engineer.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1.11 Contractor’s </a:t>
            </a:r>
            <a:r>
              <a:rPr lang="en-US" sz="3200" b="1" dirty="0"/>
              <a:t>Use </a:t>
            </a:r>
            <a:r>
              <a:rPr lang="en-US" sz="3200" b="1" dirty="0" smtClean="0"/>
              <a:t>of Employer’s </a:t>
            </a:r>
            <a:r>
              <a:rPr lang="en-US" sz="3200" b="1" dirty="0"/>
              <a:t>Documents</a:t>
            </a:r>
            <a:endParaRPr lang="en-US" sz="3200" dirty="0"/>
          </a:p>
        </p:txBody>
      </p:sp>
      <p:sp>
        <p:nvSpPr>
          <p:cNvPr id="3" name="Content Placeholder 2"/>
          <p:cNvSpPr>
            <a:spLocks noGrp="1"/>
          </p:cNvSpPr>
          <p:nvPr>
            <p:ph idx="1"/>
          </p:nvPr>
        </p:nvSpPr>
        <p:spPr/>
        <p:txBody>
          <a:bodyPr>
            <a:normAutofit/>
          </a:bodyPr>
          <a:lstStyle/>
          <a:p>
            <a:pPr algn="just">
              <a:lnSpc>
                <a:spcPct val="150000"/>
              </a:lnSpc>
            </a:pPr>
            <a:r>
              <a:rPr lang="en-US" dirty="0" smtClean="0"/>
              <a:t>The </a:t>
            </a:r>
            <a:r>
              <a:rPr lang="en-US" dirty="0"/>
              <a:t>Employer shall retain the copyright and other </a:t>
            </a:r>
            <a:r>
              <a:rPr lang="en-US" dirty="0" smtClean="0"/>
              <a:t>intellectual property </a:t>
            </a:r>
            <a:r>
              <a:rPr lang="en-US" dirty="0"/>
              <a:t>rights in </a:t>
            </a:r>
            <a:r>
              <a:rPr lang="en-US" dirty="0" smtClean="0"/>
              <a:t>the, </a:t>
            </a:r>
            <a:r>
              <a:rPr lang="en-US" dirty="0"/>
              <a:t>and </a:t>
            </a:r>
            <a:r>
              <a:rPr lang="en-US" dirty="0" smtClean="0"/>
              <a:t>obtain communication </a:t>
            </a:r>
            <a:r>
              <a:rPr lang="en-US" dirty="0"/>
              <a:t>of these documents </a:t>
            </a:r>
            <a:r>
              <a:rPr lang="en-US" dirty="0" smtClean="0"/>
              <a:t>Specification, the Drawings and other documents made by the Employer. </a:t>
            </a:r>
          </a:p>
          <a:p>
            <a:pPr>
              <a:lnSpc>
                <a:spcPct val="150000"/>
              </a:lnSpc>
              <a:spcBef>
                <a:spcPts val="3000"/>
              </a:spcBef>
            </a:pPr>
            <a:r>
              <a:rPr lang="en-US" dirty="0" smtClean="0"/>
              <a:t>The Contractor may, at his cost, copy, </a:t>
            </a:r>
            <a:r>
              <a:rPr lang="en-US" dirty="0" err="1" smtClean="0"/>
              <a:t>useor</a:t>
            </a:r>
            <a:r>
              <a:rPr lang="en-US" dirty="0" smtClean="0"/>
              <a:t> </a:t>
            </a:r>
            <a:r>
              <a:rPr lang="en-US" dirty="0"/>
              <a:t>the purposes of the Contract. </a:t>
            </a:r>
            <a:endParaRPr lang="en-US" dirty="0" smtClean="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12.1 Works to be Measured</a:t>
            </a:r>
            <a:r>
              <a:rPr lang="en-US" b="1" baseline="60000" dirty="0" smtClean="0"/>
              <a:t>2</a:t>
            </a:r>
            <a:endParaRPr lang="en-US"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Wherever any Permanent Works are to be measured from </a:t>
            </a:r>
            <a:r>
              <a:rPr lang="en-US" b="1" u="sng" dirty="0" smtClean="0"/>
              <a:t>records</a:t>
            </a:r>
            <a:r>
              <a:rPr lang="en-US" dirty="0" smtClean="0"/>
              <a:t>, these shall be prepared by the Engineer. </a:t>
            </a:r>
          </a:p>
          <a:p>
            <a:r>
              <a:rPr lang="en-US" dirty="0" smtClean="0"/>
              <a:t>If the Contractor examines and disagrees the records, and/or does not sign them as agreed, then the Contractor shall give </a:t>
            </a:r>
            <a:r>
              <a:rPr lang="en-US" b="1" u="sng" dirty="0" smtClean="0"/>
              <a:t>notice</a:t>
            </a:r>
            <a:r>
              <a:rPr lang="en-US" dirty="0" smtClean="0"/>
              <a:t> to the Engineer. </a:t>
            </a:r>
          </a:p>
          <a:p>
            <a:r>
              <a:rPr lang="en-US" dirty="0" smtClean="0"/>
              <a:t>If the Contractor does not give notice to the Engineer within </a:t>
            </a:r>
            <a:r>
              <a:rPr lang="en-US" b="1" u="sng" dirty="0" smtClean="0">
                <a:solidFill>
                  <a:srgbClr val="C00000"/>
                </a:solidFill>
              </a:rPr>
              <a:t>14 days </a:t>
            </a:r>
            <a:r>
              <a:rPr lang="en-US" dirty="0" smtClean="0"/>
              <a:t>after being requested to examine the records, they shall be accepted as accurate.</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12.2 Method of Measurement</a:t>
            </a:r>
            <a:endParaRPr lang="en-US" dirty="0"/>
          </a:p>
        </p:txBody>
      </p:sp>
      <p:sp>
        <p:nvSpPr>
          <p:cNvPr id="3" name="Content Placeholder 2"/>
          <p:cNvSpPr>
            <a:spLocks noGrp="1"/>
          </p:cNvSpPr>
          <p:nvPr>
            <p:ph idx="1"/>
          </p:nvPr>
        </p:nvSpPr>
        <p:spPr/>
        <p:txBody>
          <a:bodyPr/>
          <a:lstStyle/>
          <a:p>
            <a:pPr>
              <a:lnSpc>
                <a:spcPct val="150000"/>
              </a:lnSpc>
              <a:buNone/>
            </a:pPr>
            <a:r>
              <a:rPr lang="en-US" dirty="0" smtClean="0"/>
              <a:t>(a) measurement shall be made of the net actual quantity of each item of the Permanent Works, and</a:t>
            </a:r>
          </a:p>
          <a:p>
            <a:pPr>
              <a:lnSpc>
                <a:spcPct val="150000"/>
              </a:lnSpc>
              <a:buNone/>
            </a:pPr>
            <a:r>
              <a:rPr lang="en-US" dirty="0" smtClean="0"/>
              <a:t>(b) the method of measurement shall be in accordance with the Bill of Quantities or other applicable Schedules.</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12.3 Evaluation</a:t>
            </a:r>
            <a:r>
              <a:rPr lang="en-US" b="1" baseline="60000" dirty="0" smtClean="0"/>
              <a:t>1</a:t>
            </a:r>
            <a:endParaRPr lang="en-US" baseline="60000" dirty="0"/>
          </a:p>
        </p:txBody>
      </p:sp>
      <p:sp>
        <p:nvSpPr>
          <p:cNvPr id="3" name="Content Placeholder 2"/>
          <p:cNvSpPr>
            <a:spLocks noGrp="1"/>
          </p:cNvSpPr>
          <p:nvPr>
            <p:ph idx="1"/>
          </p:nvPr>
        </p:nvSpPr>
        <p:spPr/>
        <p:txBody>
          <a:bodyPr>
            <a:normAutofit/>
          </a:bodyPr>
          <a:lstStyle/>
          <a:p>
            <a:r>
              <a:rPr lang="en-US" dirty="0" smtClean="0"/>
              <a:t>For each item of work, the appropriate rate or price for the item shall be the rate or price specified for such item in the Contract or specified for similar work.</a:t>
            </a:r>
          </a:p>
          <a:p>
            <a:r>
              <a:rPr lang="en-US" dirty="0" smtClean="0"/>
              <a:t>Any item of work included in the Bill of Quantities for which no rate or price was specified shall be considered as included in other rates and prices in the Bill of Quantities and will not be paid for separately.</a:t>
            </a:r>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12.3 Evaluation</a:t>
            </a:r>
            <a:r>
              <a:rPr lang="en-US" b="1" baseline="60000" dirty="0" smtClean="0">
                <a:solidFill>
                  <a:srgbClr val="C00000"/>
                </a:solidFill>
              </a:rPr>
              <a:t>2</a:t>
            </a:r>
            <a:endParaRPr lang="en-US" baseline="60000"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However, a new rate or price shall be appropriate for an item of work if:</a:t>
            </a:r>
          </a:p>
          <a:p>
            <a:pPr>
              <a:lnSpc>
                <a:spcPct val="120000"/>
              </a:lnSpc>
              <a:buNone/>
            </a:pPr>
            <a:r>
              <a:rPr lang="en-US" dirty="0" smtClean="0"/>
              <a:t>(a) (</a:t>
            </a:r>
            <a:r>
              <a:rPr lang="en-US" dirty="0" err="1" smtClean="0"/>
              <a:t>i</a:t>
            </a:r>
            <a:r>
              <a:rPr lang="en-US" dirty="0" smtClean="0"/>
              <a:t>) the quantity of this item is changed by more than 25%,</a:t>
            </a:r>
          </a:p>
          <a:p>
            <a:pPr>
              <a:lnSpc>
                <a:spcPct val="120000"/>
              </a:lnSpc>
              <a:buNone/>
            </a:pPr>
            <a:r>
              <a:rPr lang="en-US" dirty="0" smtClean="0"/>
              <a:t>	(ii) this change exceeds 0.25% of the Accepted Contract Amount,</a:t>
            </a:r>
          </a:p>
          <a:p>
            <a:pPr>
              <a:lnSpc>
                <a:spcPct val="120000"/>
              </a:lnSpc>
              <a:buNone/>
            </a:pPr>
            <a:r>
              <a:rPr lang="en-US" dirty="0" smtClean="0"/>
              <a:t>	(iii) this change changes the Cost per unit by more than 1%, and</a:t>
            </a:r>
          </a:p>
          <a:p>
            <a:pPr>
              <a:lnSpc>
                <a:spcPct val="120000"/>
              </a:lnSpc>
              <a:buNone/>
            </a:pPr>
            <a:r>
              <a:rPr lang="en-US" dirty="0" smtClean="0"/>
              <a:t>	(iv) this item is not specified in the Contract as a “fixed rate item”; </a:t>
            </a:r>
          </a:p>
          <a:p>
            <a:pPr>
              <a:lnSpc>
                <a:spcPct val="120000"/>
              </a:lnSpc>
              <a:buNone/>
            </a:pPr>
            <a:r>
              <a:rPr lang="en-US" dirty="0" smtClean="0"/>
              <a:t>or</a:t>
            </a:r>
          </a:p>
          <a:p>
            <a:pPr>
              <a:lnSpc>
                <a:spcPct val="120000"/>
              </a:lnSpc>
              <a:buNone/>
            </a:pPr>
            <a:r>
              <a:rPr lang="en-US" dirty="0" smtClean="0"/>
              <a:t>(b) (</a:t>
            </a:r>
            <a:r>
              <a:rPr lang="en-US" dirty="0" err="1" smtClean="0"/>
              <a:t>i</a:t>
            </a:r>
            <a:r>
              <a:rPr lang="en-US" dirty="0" smtClean="0"/>
              <a:t>) the work is instructed under “</a:t>
            </a:r>
            <a:r>
              <a:rPr lang="en-US" i="1" dirty="0" smtClean="0"/>
              <a:t>Variations and Adjustments”,</a:t>
            </a:r>
          </a:p>
          <a:p>
            <a:pPr>
              <a:lnSpc>
                <a:spcPct val="120000"/>
              </a:lnSpc>
              <a:buNone/>
            </a:pPr>
            <a:r>
              <a:rPr lang="en-US" dirty="0" smtClean="0"/>
              <a:t>	(ii) no rate or price is specified in the Contract for this item, and</a:t>
            </a:r>
          </a:p>
          <a:p>
            <a:pPr>
              <a:lnSpc>
                <a:spcPct val="120000"/>
              </a:lnSpc>
              <a:buNone/>
            </a:pPr>
            <a:r>
              <a:rPr lang="en-US" dirty="0" smtClean="0"/>
              <a:t>	(iii) no specified rate or price is appropriate .</a:t>
            </a:r>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12.3 Evaluation</a:t>
            </a:r>
            <a:r>
              <a:rPr lang="en-US" b="1" baseline="60000" dirty="0" smtClean="0"/>
              <a:t>3</a:t>
            </a:r>
            <a:endParaRPr lang="en-US" baseline="60000" dirty="0"/>
          </a:p>
        </p:txBody>
      </p:sp>
      <p:sp>
        <p:nvSpPr>
          <p:cNvPr id="3" name="Content Placeholder 2"/>
          <p:cNvSpPr>
            <a:spLocks noGrp="1"/>
          </p:cNvSpPr>
          <p:nvPr>
            <p:ph idx="1"/>
          </p:nvPr>
        </p:nvSpPr>
        <p:spPr/>
        <p:txBody>
          <a:bodyPr>
            <a:normAutofit/>
          </a:bodyPr>
          <a:lstStyle/>
          <a:p>
            <a:r>
              <a:rPr lang="en-US" dirty="0" smtClean="0"/>
              <a:t>Each new rate or price shall be derived from any </a:t>
            </a:r>
            <a:r>
              <a:rPr lang="en-US" b="1" u="sng" dirty="0" smtClean="0"/>
              <a:t>relevant rates </a:t>
            </a:r>
            <a:r>
              <a:rPr lang="en-US" dirty="0" smtClean="0"/>
              <a:t>or prices in the Contract. </a:t>
            </a:r>
          </a:p>
          <a:p>
            <a:r>
              <a:rPr lang="en-US" dirty="0" smtClean="0"/>
              <a:t>If no rates or prices are relevant, it shall be derived from the reasonable </a:t>
            </a:r>
            <a:r>
              <a:rPr lang="en-US" b="1" u="sng" dirty="0" smtClean="0"/>
              <a:t>Cost of executing </a:t>
            </a:r>
            <a:r>
              <a:rPr lang="en-US" dirty="0" smtClean="0"/>
              <a:t>the work, together with profit.</a:t>
            </a:r>
          </a:p>
          <a:p>
            <a:r>
              <a:rPr lang="en-US" dirty="0" smtClean="0"/>
              <a:t>Until such time as an appropriate rate or price is agreed or determined, the Engineer shall determine a provisional rate or price for the purposes of </a:t>
            </a:r>
            <a:r>
              <a:rPr lang="en-US" b="1" u="sng" dirty="0" smtClean="0"/>
              <a:t>Interim Payment Certificates</a:t>
            </a:r>
            <a:r>
              <a:rPr lang="en-US" dirty="0" smtClean="0"/>
              <a:t>.</a:t>
            </a: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12.4 Omissions</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pPr>
            <a:r>
              <a:rPr lang="en-US" dirty="0" smtClean="0"/>
              <a:t>Whenever the omission of any work forms part of a Variation, the value of which has not been agreed, if:</a:t>
            </a:r>
          </a:p>
          <a:p>
            <a:pPr>
              <a:lnSpc>
                <a:spcPct val="120000"/>
              </a:lnSpc>
              <a:buNone/>
            </a:pPr>
            <a:r>
              <a:rPr lang="en-US" dirty="0" smtClean="0"/>
              <a:t>(a) the Contractor will incur cost which, if the work had not been omitted, would have been deemed to be covered by a sum forming part of the Accepted Contract Amount;</a:t>
            </a:r>
          </a:p>
          <a:p>
            <a:pPr>
              <a:lnSpc>
                <a:spcPct val="120000"/>
              </a:lnSpc>
              <a:buNone/>
            </a:pPr>
            <a:r>
              <a:rPr lang="en-US" dirty="0" smtClean="0"/>
              <a:t>(b) the omission of the work will result in this sum not forming part of the Contract Price; and</a:t>
            </a:r>
          </a:p>
          <a:p>
            <a:pPr>
              <a:lnSpc>
                <a:spcPct val="120000"/>
              </a:lnSpc>
              <a:buNone/>
            </a:pPr>
            <a:r>
              <a:rPr lang="en-US" dirty="0" smtClean="0"/>
              <a:t>(c) this cost is not deemed to be included in the evaluation of any substituted work; then the Contractor shall give notice to the Engineer accordingly.</a:t>
            </a:r>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normAutofit/>
          </a:bodyPr>
          <a:lstStyle/>
          <a:p>
            <a:r>
              <a:rPr lang="en-US" sz="3600" dirty="0" smtClean="0"/>
              <a:t>13. Variations and Adjustments </a:t>
            </a:r>
            <a:endParaRPr lang="en-US" sz="36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13.1 Right to Vary</a:t>
            </a:r>
            <a:r>
              <a:rPr lang="en-US" b="1" baseline="60000" dirty="0" smtClean="0"/>
              <a:t>1</a:t>
            </a:r>
            <a:endParaRPr lang="en-US" baseline="60000" dirty="0"/>
          </a:p>
        </p:txBody>
      </p:sp>
      <p:sp>
        <p:nvSpPr>
          <p:cNvPr id="3" name="Content Placeholder 2"/>
          <p:cNvSpPr>
            <a:spLocks noGrp="1"/>
          </p:cNvSpPr>
          <p:nvPr>
            <p:ph idx="1"/>
          </p:nvPr>
        </p:nvSpPr>
        <p:spPr/>
        <p:txBody>
          <a:bodyPr>
            <a:normAutofit/>
          </a:bodyPr>
          <a:lstStyle/>
          <a:p>
            <a:r>
              <a:rPr lang="en-US" dirty="0" smtClean="0"/>
              <a:t>Variations may be initiated by the Engineer at any time prior to issuing the Taking-Over.</a:t>
            </a:r>
          </a:p>
          <a:p>
            <a:r>
              <a:rPr lang="en-US" dirty="0" smtClean="0"/>
              <a:t>The Contractor shall execute and be bound by each Variation, unless the Contractor promptly gives notice to the Engineer stating that the Contractor cannot readily obtain the Goods required for the Variation. </a:t>
            </a:r>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13.1 Right to Vary</a:t>
            </a:r>
            <a:r>
              <a:rPr lang="en-US" b="1" baseline="60000" dirty="0" smtClean="0"/>
              <a:t>2</a:t>
            </a:r>
            <a:endParaRPr lang="en-US" baseline="60000" dirty="0"/>
          </a:p>
        </p:txBody>
      </p:sp>
      <p:sp>
        <p:nvSpPr>
          <p:cNvPr id="3" name="Content Placeholder 2"/>
          <p:cNvSpPr>
            <a:spLocks noGrp="1"/>
          </p:cNvSpPr>
          <p:nvPr>
            <p:ph idx="1"/>
          </p:nvPr>
        </p:nvSpPr>
        <p:spPr/>
        <p:txBody>
          <a:bodyPr>
            <a:normAutofit/>
          </a:bodyPr>
          <a:lstStyle/>
          <a:p>
            <a:r>
              <a:rPr lang="en-US" dirty="0" smtClean="0"/>
              <a:t>Each Variation may include:</a:t>
            </a:r>
          </a:p>
          <a:p>
            <a:pPr>
              <a:buNone/>
            </a:pPr>
            <a:r>
              <a:rPr lang="en-US" dirty="0" smtClean="0"/>
              <a:t>(a) changes to the quantities ,</a:t>
            </a:r>
          </a:p>
          <a:p>
            <a:pPr>
              <a:buNone/>
            </a:pPr>
            <a:r>
              <a:rPr lang="en-US" dirty="0" smtClean="0"/>
              <a:t>(b) changes to the quality,</a:t>
            </a:r>
          </a:p>
          <a:p>
            <a:pPr>
              <a:buNone/>
            </a:pPr>
            <a:r>
              <a:rPr lang="en-US" dirty="0" smtClean="0"/>
              <a:t>(c) changes to the levels, positions and/or dimensions,</a:t>
            </a:r>
          </a:p>
          <a:p>
            <a:pPr>
              <a:buNone/>
            </a:pPr>
            <a:r>
              <a:rPr lang="en-US" dirty="0" smtClean="0"/>
              <a:t>(d) omission of any work,</a:t>
            </a:r>
          </a:p>
          <a:p>
            <a:pPr>
              <a:buNone/>
            </a:pPr>
            <a:r>
              <a:rPr lang="en-US" dirty="0" smtClean="0"/>
              <a:t>(e) any additional work, or</a:t>
            </a:r>
          </a:p>
          <a:p>
            <a:pPr>
              <a:buNone/>
            </a:pPr>
            <a:r>
              <a:rPr lang="en-US" dirty="0" smtClean="0"/>
              <a:t>(f) changes to the sequence or timing.</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13.2 Value Engineering</a:t>
            </a:r>
            <a:r>
              <a:rPr lang="en-US" b="1" baseline="60000" dirty="0" smtClean="0"/>
              <a:t>1</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The Contractor may submit to the Engineer a written proposal which will: </a:t>
            </a:r>
          </a:p>
          <a:p>
            <a:pPr>
              <a:buNone/>
            </a:pPr>
            <a:r>
              <a:rPr lang="en-US" dirty="0" smtClean="0"/>
              <a:t>(</a:t>
            </a:r>
            <a:r>
              <a:rPr lang="en-US" dirty="0" err="1" smtClean="0"/>
              <a:t>i</a:t>
            </a:r>
            <a:r>
              <a:rPr lang="en-US" dirty="0" smtClean="0"/>
              <a:t>) accelerate completion, </a:t>
            </a:r>
          </a:p>
          <a:p>
            <a:pPr>
              <a:buNone/>
            </a:pPr>
            <a:r>
              <a:rPr lang="en-US" dirty="0" smtClean="0"/>
              <a:t>(ii) reduce the cost to the Employer, </a:t>
            </a:r>
          </a:p>
          <a:p>
            <a:pPr>
              <a:buNone/>
            </a:pPr>
            <a:r>
              <a:rPr lang="en-US" dirty="0" smtClean="0"/>
              <a:t>(iii) improve the efficiency or value to the Employer, or </a:t>
            </a:r>
          </a:p>
          <a:p>
            <a:pPr>
              <a:buNone/>
            </a:pPr>
            <a:r>
              <a:rPr lang="en-US" dirty="0" smtClean="0"/>
              <a:t>(iv) otherwise be of benefit to the Employer.</a:t>
            </a:r>
          </a:p>
          <a:p>
            <a:r>
              <a:rPr lang="en-US" dirty="0" smtClean="0"/>
              <a:t>The proposal shall be prepared at the cost of the Contractor</a:t>
            </a:r>
            <a:r>
              <a:rPr lang="en-US" i="1"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1.12 Confidential </a:t>
            </a:r>
            <a:r>
              <a:rPr lang="en-US" b="1" dirty="0"/>
              <a:t>Details</a:t>
            </a:r>
            <a:endParaRPr lang="en-US" dirty="0"/>
          </a:p>
        </p:txBody>
      </p:sp>
      <p:sp>
        <p:nvSpPr>
          <p:cNvPr id="3" name="Content Placeholder 2"/>
          <p:cNvSpPr>
            <a:spLocks noGrp="1"/>
          </p:cNvSpPr>
          <p:nvPr>
            <p:ph idx="1"/>
          </p:nvPr>
        </p:nvSpPr>
        <p:spPr/>
        <p:txBody>
          <a:bodyPr>
            <a:normAutofit/>
          </a:bodyPr>
          <a:lstStyle/>
          <a:p>
            <a:pPr algn="just">
              <a:spcBef>
                <a:spcPts val="2400"/>
              </a:spcBef>
            </a:pPr>
            <a:r>
              <a:rPr lang="en-US" sz="2800" dirty="0" smtClean="0"/>
              <a:t>The </a:t>
            </a:r>
            <a:r>
              <a:rPr lang="en-US" sz="2800" dirty="0"/>
              <a:t>Contractor shall treat the details of the Contract as </a:t>
            </a:r>
            <a:r>
              <a:rPr lang="en-US" sz="2800" b="1" u="sng" dirty="0">
                <a:solidFill>
                  <a:srgbClr val="C00000"/>
                </a:solidFill>
              </a:rPr>
              <a:t>private and </a:t>
            </a:r>
            <a:r>
              <a:rPr lang="en-US" sz="2800" b="1" u="sng" dirty="0" smtClean="0">
                <a:solidFill>
                  <a:srgbClr val="C00000"/>
                </a:solidFill>
              </a:rPr>
              <a:t>confidential</a:t>
            </a:r>
            <a:r>
              <a:rPr lang="en-US" sz="2800" dirty="0" smtClean="0"/>
              <a:t>, except </a:t>
            </a:r>
            <a:r>
              <a:rPr lang="en-US" sz="2800" dirty="0"/>
              <a:t>to the extent necessary to carry out the Contractor’s obligations under </a:t>
            </a:r>
            <a:r>
              <a:rPr lang="en-US" sz="2800" dirty="0" smtClean="0"/>
              <a:t>the Contract </a:t>
            </a:r>
            <a:r>
              <a:rPr lang="en-US" sz="2800" dirty="0"/>
              <a:t>or to comply with applicable Laws. </a:t>
            </a:r>
            <a:endParaRPr lang="en-US" sz="2800" dirty="0" smtClean="0"/>
          </a:p>
          <a:p>
            <a:pPr algn="just">
              <a:spcBef>
                <a:spcPts val="2400"/>
              </a:spcBef>
            </a:pPr>
            <a:r>
              <a:rPr lang="en-US" sz="2800" dirty="0" smtClean="0"/>
              <a:t>However</a:t>
            </a:r>
            <a:r>
              <a:rPr lang="en-US" sz="2800" dirty="0"/>
              <a:t>, the Contractor shall be permitted to disclose any publicly </a:t>
            </a:r>
            <a:r>
              <a:rPr lang="en-US" sz="2800" dirty="0" smtClean="0"/>
              <a:t>available information</a:t>
            </a:r>
            <a:r>
              <a:rPr lang="en-US" sz="2800" dirty="0"/>
              <a:t>, or information otherwise required to establish his qualifications </a:t>
            </a:r>
            <a:r>
              <a:rPr lang="en-US" sz="2800" dirty="0" smtClean="0"/>
              <a:t>to </a:t>
            </a:r>
            <a:r>
              <a:rPr lang="en-US" sz="2800" b="1" u="sng" dirty="0" smtClean="0">
                <a:solidFill>
                  <a:srgbClr val="C00000"/>
                </a:solidFill>
              </a:rPr>
              <a:t>compete </a:t>
            </a:r>
            <a:r>
              <a:rPr lang="en-US" sz="2800" b="1" u="sng" dirty="0">
                <a:solidFill>
                  <a:srgbClr val="C00000"/>
                </a:solidFill>
              </a:rPr>
              <a:t>for other projects</a:t>
            </a:r>
            <a:r>
              <a:rPr lang="en-US" sz="2800" dirty="0"/>
              <a:t>.</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13.2 Value Engineering</a:t>
            </a:r>
            <a:r>
              <a:rPr lang="en-US" b="1" baseline="60000" dirty="0" smtClean="0"/>
              <a:t>2</a:t>
            </a:r>
            <a:endParaRPr lang="en-US" dirty="0"/>
          </a:p>
        </p:txBody>
      </p:sp>
      <p:sp>
        <p:nvSpPr>
          <p:cNvPr id="3" name="Content Placeholder 2"/>
          <p:cNvSpPr>
            <a:spLocks noGrp="1"/>
          </p:cNvSpPr>
          <p:nvPr>
            <p:ph idx="1"/>
          </p:nvPr>
        </p:nvSpPr>
        <p:spPr>
          <a:xfrm>
            <a:off x="457200" y="990600"/>
            <a:ext cx="8229600" cy="5562600"/>
          </a:xfrm>
        </p:spPr>
        <p:txBody>
          <a:bodyPr>
            <a:normAutofit fontScale="92500"/>
          </a:bodyPr>
          <a:lstStyle/>
          <a:p>
            <a:r>
              <a:rPr lang="en-US" dirty="0" smtClean="0"/>
              <a:t>If a proposal includes a change in the design of the Permanent Works:</a:t>
            </a:r>
          </a:p>
          <a:p>
            <a:pPr>
              <a:buNone/>
            </a:pPr>
            <a:r>
              <a:rPr lang="en-US" dirty="0" smtClean="0"/>
              <a:t>(a) the Contractor shall design this part,</a:t>
            </a:r>
          </a:p>
          <a:p>
            <a:pPr>
              <a:buNone/>
            </a:pPr>
            <a:r>
              <a:rPr lang="en-US" dirty="0" smtClean="0"/>
              <a:t>(b) “</a:t>
            </a:r>
            <a:r>
              <a:rPr lang="en-US" i="1" dirty="0" smtClean="0"/>
              <a:t>Contractor’s General Obligations” </a:t>
            </a:r>
            <a:r>
              <a:rPr lang="en-US" dirty="0" smtClean="0"/>
              <a:t>shall apply, and</a:t>
            </a:r>
          </a:p>
          <a:p>
            <a:pPr>
              <a:buNone/>
            </a:pPr>
            <a:r>
              <a:rPr lang="en-US" dirty="0" smtClean="0"/>
              <a:t>(c) The Engineer shall determine a fee, which shall be included in the Contract Price. </a:t>
            </a:r>
          </a:p>
          <a:p>
            <a:pPr>
              <a:buNone/>
            </a:pPr>
            <a:r>
              <a:rPr lang="en-US" dirty="0" smtClean="0"/>
              <a:t>This fee shall be half (50%) of the difference between:</a:t>
            </a:r>
          </a:p>
          <a:p>
            <a:pPr>
              <a:buNone/>
            </a:pPr>
            <a:r>
              <a:rPr lang="en-US" dirty="0" smtClean="0"/>
              <a:t>(</a:t>
            </a:r>
            <a:r>
              <a:rPr lang="en-US" dirty="0" err="1" smtClean="0"/>
              <a:t>i</a:t>
            </a:r>
            <a:r>
              <a:rPr lang="en-US" dirty="0" smtClean="0"/>
              <a:t>) reduction in contract value, excluding adjustments </a:t>
            </a:r>
            <a:r>
              <a:rPr lang="en-US" i="1" dirty="0" smtClean="0"/>
              <a:t>, </a:t>
            </a:r>
            <a:r>
              <a:rPr lang="en-US" dirty="0" smtClean="0"/>
              <a:t>and</a:t>
            </a:r>
          </a:p>
          <a:p>
            <a:pPr>
              <a:buNone/>
            </a:pPr>
            <a:r>
              <a:rPr lang="en-US" dirty="0" smtClean="0"/>
              <a:t>(ii) the reduction in the value to the Employer.</a:t>
            </a:r>
          </a:p>
          <a:p>
            <a:r>
              <a:rPr lang="en-US" dirty="0" smtClean="0"/>
              <a:t>However, if amount (</a:t>
            </a:r>
            <a:r>
              <a:rPr lang="en-US" dirty="0" err="1" smtClean="0"/>
              <a:t>i</a:t>
            </a:r>
            <a:r>
              <a:rPr lang="en-US" dirty="0" smtClean="0"/>
              <a:t>) is less than amount (ii), there shall not be a fee.</a:t>
            </a:r>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13.3 Variation Procedure</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Engineer requests a proposal, the Contractor shall respond in writing, either by giving reasons why he cannot comply or by submitting:</a:t>
            </a:r>
          </a:p>
          <a:p>
            <a:pPr>
              <a:buNone/>
            </a:pPr>
            <a:r>
              <a:rPr lang="en-US" dirty="0" smtClean="0"/>
              <a:t>(a) a </a:t>
            </a:r>
            <a:r>
              <a:rPr lang="en-US" b="1" u="sng" dirty="0" smtClean="0"/>
              <a:t>description</a:t>
            </a:r>
            <a:r>
              <a:rPr lang="en-US" dirty="0" smtClean="0"/>
              <a:t> of the proposed work and a </a:t>
            </a:r>
            <a:r>
              <a:rPr lang="en-US" b="1" u="sng" dirty="0" smtClean="0"/>
              <a:t>program</a:t>
            </a:r>
            <a:r>
              <a:rPr lang="en-US" dirty="0" smtClean="0"/>
              <a:t> for its execution,</a:t>
            </a:r>
          </a:p>
          <a:p>
            <a:pPr>
              <a:buNone/>
            </a:pPr>
            <a:r>
              <a:rPr lang="en-US" dirty="0" smtClean="0"/>
              <a:t>(b) the Contractor’s proposal for any necessary </a:t>
            </a:r>
            <a:r>
              <a:rPr lang="en-US" b="1" u="sng" dirty="0" smtClean="0"/>
              <a:t>modifications</a:t>
            </a:r>
            <a:r>
              <a:rPr lang="en-US" dirty="0" smtClean="0"/>
              <a:t> to the program</a:t>
            </a:r>
            <a:r>
              <a:rPr lang="en-US" i="1" dirty="0" smtClean="0"/>
              <a:t>, and</a:t>
            </a:r>
          </a:p>
          <a:p>
            <a:pPr>
              <a:buNone/>
            </a:pPr>
            <a:r>
              <a:rPr lang="en-US" dirty="0" smtClean="0"/>
              <a:t>(c) the Contractor’s proposal for </a:t>
            </a:r>
            <a:r>
              <a:rPr lang="en-US" b="1" u="sng" dirty="0" smtClean="0"/>
              <a:t>evaluation</a:t>
            </a:r>
            <a:r>
              <a:rPr lang="en-US" dirty="0" smtClean="0"/>
              <a:t> of the Variation.</a:t>
            </a:r>
          </a:p>
          <a:p>
            <a:r>
              <a:rPr lang="en-US" dirty="0" smtClean="0"/>
              <a:t>Each Variation, shall be </a:t>
            </a:r>
            <a:r>
              <a:rPr lang="en-US" b="1" u="sng" dirty="0" smtClean="0"/>
              <a:t>issued</a:t>
            </a:r>
            <a:r>
              <a:rPr lang="en-US" dirty="0" smtClean="0"/>
              <a:t> by the Engineer to the Contractor, who shall </a:t>
            </a:r>
            <a:r>
              <a:rPr lang="en-US" b="1" u="sng" dirty="0" smtClean="0"/>
              <a:t>acknowledge</a:t>
            </a:r>
            <a:r>
              <a:rPr lang="en-US" dirty="0" smtClean="0"/>
              <a:t> receipt.</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t>13.4 Payment in Applicable Currencies</a:t>
            </a:r>
            <a:endParaRPr lang="en-US" sz="4000" dirty="0"/>
          </a:p>
        </p:txBody>
      </p:sp>
      <p:sp>
        <p:nvSpPr>
          <p:cNvPr id="3" name="Content Placeholder 2"/>
          <p:cNvSpPr>
            <a:spLocks noGrp="1"/>
          </p:cNvSpPr>
          <p:nvPr>
            <p:ph idx="1"/>
          </p:nvPr>
        </p:nvSpPr>
        <p:spPr/>
        <p:txBody>
          <a:bodyPr>
            <a:normAutofit/>
          </a:bodyPr>
          <a:lstStyle/>
          <a:p>
            <a:r>
              <a:rPr lang="en-US" dirty="0" smtClean="0"/>
              <a:t>If the Contract provides for payment of the Contract Price in more than one currency, then whenever an adjustment is agreed, approved or determined as stated above, the amount payable in </a:t>
            </a:r>
            <a:r>
              <a:rPr lang="en-US" b="1" u="sng" dirty="0" smtClean="0"/>
              <a:t>each of the applicable currencies</a:t>
            </a:r>
            <a:r>
              <a:rPr lang="en-US" dirty="0" smtClean="0"/>
              <a:t> shall be specified. </a:t>
            </a:r>
          </a:p>
          <a:p>
            <a:r>
              <a:rPr lang="en-US" dirty="0" smtClean="0"/>
              <a:t>For this purpose, reference shall be made to the actual or expected currency proportions of the Cost of the varied work, and to the </a:t>
            </a:r>
            <a:r>
              <a:rPr lang="en-US" b="1" u="sng" dirty="0" smtClean="0"/>
              <a:t>proportions</a:t>
            </a:r>
            <a:r>
              <a:rPr lang="en-US" dirty="0" smtClean="0"/>
              <a:t> of various currencies specified for payment of the Contract Price.</a:t>
            </a: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13.5 Provisional Sums</a:t>
            </a:r>
            <a:endParaRPr lang="en-US" dirty="0"/>
          </a:p>
        </p:txBody>
      </p:sp>
      <p:sp>
        <p:nvSpPr>
          <p:cNvPr id="3" name="Content Placeholder 2"/>
          <p:cNvSpPr>
            <a:spLocks noGrp="1"/>
          </p:cNvSpPr>
          <p:nvPr>
            <p:ph idx="1"/>
          </p:nvPr>
        </p:nvSpPr>
        <p:spPr>
          <a:xfrm>
            <a:off x="457200" y="990600"/>
            <a:ext cx="8229600" cy="5562600"/>
          </a:xfrm>
        </p:spPr>
        <p:txBody>
          <a:bodyPr>
            <a:normAutofit fontScale="92500"/>
          </a:bodyPr>
          <a:lstStyle/>
          <a:p>
            <a:r>
              <a:rPr lang="en-US" dirty="0" smtClean="0"/>
              <a:t>Each Provisional Sum shall only be used, in accordance with the Engineer’s instructions. </a:t>
            </a:r>
          </a:p>
          <a:p>
            <a:r>
              <a:rPr lang="en-US" dirty="0" smtClean="0"/>
              <a:t>For each Provisional Sum, the Engineer may instruct:</a:t>
            </a:r>
          </a:p>
          <a:p>
            <a:pPr>
              <a:buNone/>
            </a:pPr>
            <a:r>
              <a:rPr lang="en-US" dirty="0" smtClean="0"/>
              <a:t>(a) Work to be valued under “</a:t>
            </a:r>
            <a:r>
              <a:rPr lang="en-US" i="1" dirty="0" smtClean="0"/>
              <a:t>Variation Procedure”; and/or</a:t>
            </a:r>
          </a:p>
          <a:p>
            <a:pPr>
              <a:buNone/>
            </a:pPr>
            <a:r>
              <a:rPr lang="en-US" dirty="0" smtClean="0"/>
              <a:t>(b) Plant, Materials or services to be purchased by the Contractor, from a nominated Subcontractor:</a:t>
            </a:r>
          </a:p>
          <a:p>
            <a:pPr>
              <a:buNone/>
            </a:pPr>
            <a:r>
              <a:rPr lang="en-US" dirty="0" smtClean="0"/>
              <a:t>	(</a:t>
            </a:r>
            <a:r>
              <a:rPr lang="en-US" dirty="0" err="1" smtClean="0"/>
              <a:t>i</a:t>
            </a:r>
            <a:r>
              <a:rPr lang="en-US" dirty="0" smtClean="0"/>
              <a:t>) the actual amounts paid by the Contractor, and </a:t>
            </a:r>
          </a:p>
          <a:p>
            <a:pPr>
              <a:buNone/>
            </a:pPr>
            <a:r>
              <a:rPr lang="en-US" dirty="0" smtClean="0"/>
              <a:t>	(ii) a sum for overhead charges and profit.</a:t>
            </a:r>
          </a:p>
          <a:p>
            <a:r>
              <a:rPr lang="en-US" dirty="0" smtClean="0"/>
              <a:t>The Contractor shall, when required by the Engineer, produce quotations, invoices, vouchers and accounts or receipts in substantiation.</a:t>
            </a:r>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13.6 Daywork</a:t>
            </a:r>
            <a:r>
              <a:rPr lang="en-US" b="1" baseline="60000" dirty="0" smtClean="0"/>
              <a:t>1</a:t>
            </a:r>
            <a:endParaRPr lang="en-US" dirty="0"/>
          </a:p>
        </p:txBody>
      </p:sp>
      <p:sp>
        <p:nvSpPr>
          <p:cNvPr id="3" name="Content Placeholder 2"/>
          <p:cNvSpPr>
            <a:spLocks noGrp="1"/>
          </p:cNvSpPr>
          <p:nvPr>
            <p:ph idx="1"/>
          </p:nvPr>
        </p:nvSpPr>
        <p:spPr/>
        <p:txBody>
          <a:bodyPr>
            <a:normAutofit/>
          </a:bodyPr>
          <a:lstStyle/>
          <a:p>
            <a:r>
              <a:rPr lang="en-US" dirty="0" smtClean="0"/>
              <a:t>For work of a minor or incidental nature, the Engineer may instruct that a Variation shall be executed on a daywork basis. </a:t>
            </a:r>
          </a:p>
          <a:p>
            <a:r>
              <a:rPr lang="en-US" dirty="0" smtClean="0"/>
              <a:t>If a Daywork Schedule is not included in the Contract, this Sub-Clause shall not apply.</a:t>
            </a:r>
          </a:p>
          <a:p>
            <a:r>
              <a:rPr lang="en-US" dirty="0" smtClean="0"/>
              <a:t>Before ordering Goods for the work, the Contractor shall submit quotations to the Engineer. </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13.6 Daywork</a:t>
            </a:r>
            <a:r>
              <a:rPr lang="en-US" b="1" baseline="60000" dirty="0" smtClean="0"/>
              <a:t>2</a:t>
            </a:r>
            <a:endParaRPr lang="en-US" baseline="60000" dirty="0"/>
          </a:p>
        </p:txBody>
      </p:sp>
      <p:sp>
        <p:nvSpPr>
          <p:cNvPr id="3" name="Content Placeholder 2"/>
          <p:cNvSpPr>
            <a:spLocks noGrp="1"/>
          </p:cNvSpPr>
          <p:nvPr>
            <p:ph idx="1"/>
          </p:nvPr>
        </p:nvSpPr>
        <p:spPr/>
        <p:txBody>
          <a:bodyPr>
            <a:normAutofit lnSpcReduction="10000"/>
          </a:bodyPr>
          <a:lstStyle/>
          <a:p>
            <a:r>
              <a:rPr lang="en-US" dirty="0" smtClean="0"/>
              <a:t>The Contractor shall deliver each day the following :</a:t>
            </a:r>
          </a:p>
          <a:p>
            <a:pPr>
              <a:buNone/>
            </a:pPr>
            <a:r>
              <a:rPr lang="en-US" dirty="0" smtClean="0"/>
              <a:t>(a) the names, occupations and time of Contractor’s Personnel, </a:t>
            </a:r>
          </a:p>
          <a:p>
            <a:pPr>
              <a:buNone/>
            </a:pPr>
            <a:r>
              <a:rPr lang="en-US" dirty="0" smtClean="0"/>
              <a:t>(b) the identification, type and time of Contractor’s Equipment and Temporary Works, and</a:t>
            </a:r>
          </a:p>
          <a:p>
            <a:pPr>
              <a:buNone/>
            </a:pPr>
            <a:r>
              <a:rPr lang="en-US" dirty="0" smtClean="0"/>
              <a:t>(c) the quantities and types of Plant and Materials used.</a:t>
            </a:r>
          </a:p>
          <a:p>
            <a:r>
              <a:rPr lang="en-US" dirty="0" smtClean="0"/>
              <a:t>The Contractor shall submit priced statements of these resources to the Engineer, prior to their inclusion in the next Statement under “</a:t>
            </a:r>
            <a:r>
              <a:rPr lang="en-US" i="1" dirty="0" smtClean="0"/>
              <a:t>Application for Interim Payment Certificates”.</a:t>
            </a:r>
            <a:endParaRPr lang="en-US" dirty="0" smtClean="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600" b="1" dirty="0" smtClean="0"/>
              <a:t>13.7 Adjustments for Changes in Legislation</a:t>
            </a:r>
            <a:endParaRPr lang="en-US" sz="3600" dirty="0"/>
          </a:p>
        </p:txBody>
      </p:sp>
      <p:sp>
        <p:nvSpPr>
          <p:cNvPr id="3" name="Content Placeholder 2"/>
          <p:cNvSpPr>
            <a:spLocks noGrp="1"/>
          </p:cNvSpPr>
          <p:nvPr>
            <p:ph idx="1"/>
          </p:nvPr>
        </p:nvSpPr>
        <p:spPr>
          <a:xfrm>
            <a:off x="457200" y="990600"/>
            <a:ext cx="8229600" cy="5562600"/>
          </a:xfrm>
        </p:spPr>
        <p:txBody>
          <a:bodyPr>
            <a:normAutofit/>
          </a:bodyPr>
          <a:lstStyle/>
          <a:p>
            <a:pPr>
              <a:lnSpc>
                <a:spcPct val="120000"/>
              </a:lnSpc>
            </a:pPr>
            <a:r>
              <a:rPr lang="en-US" dirty="0" smtClean="0"/>
              <a:t>The Contract Price shall be adjusted to take account of any increase or decrease in Cost resulting from a change in the Laws of the Country or in the judicial or official governmental interpretation of such Laws, made after the Base Date.</a:t>
            </a:r>
          </a:p>
          <a:p>
            <a:pPr>
              <a:lnSpc>
                <a:spcPct val="120000"/>
              </a:lnSpc>
            </a:pPr>
            <a:r>
              <a:rPr lang="en-US" dirty="0" smtClean="0"/>
              <a:t>If the Contractor suffers delay and/or incurs additional Cost as a result of these changes, the Contractor shall be entitled to “</a:t>
            </a:r>
            <a:r>
              <a:rPr lang="en-US" i="1" dirty="0" smtClean="0"/>
              <a:t>Contractor’s Claims”</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13.8 Adjustments for Changes in Cost</a:t>
            </a:r>
            <a:r>
              <a:rPr lang="en-US" b="1" baseline="60000" dirty="0" smtClean="0"/>
              <a:t>1</a:t>
            </a:r>
            <a:endParaRPr lang="en-US" baseline="60000" dirty="0"/>
          </a:p>
        </p:txBody>
      </p:sp>
      <p:sp>
        <p:nvSpPr>
          <p:cNvPr id="3" name="Content Placeholder 2"/>
          <p:cNvSpPr>
            <a:spLocks noGrp="1"/>
          </p:cNvSpPr>
          <p:nvPr>
            <p:ph idx="1"/>
          </p:nvPr>
        </p:nvSpPr>
        <p:spPr>
          <a:xfrm>
            <a:off x="457200" y="1066800"/>
            <a:ext cx="8229600" cy="5486400"/>
          </a:xfrm>
        </p:spPr>
        <p:txBody>
          <a:bodyPr>
            <a:normAutofit/>
          </a:bodyPr>
          <a:lstStyle/>
          <a:p>
            <a:r>
              <a:rPr lang="en-US" dirty="0" smtClean="0"/>
              <a:t>“Table of adjustment data” means the completed table of adjustment data for local and foreign currencies included in the Schedules. </a:t>
            </a:r>
          </a:p>
          <a:p>
            <a:r>
              <a:rPr lang="en-US" dirty="0" smtClean="0"/>
              <a:t>The amounts payable to the Contractor shall be adjusted for rises or falls. </a:t>
            </a:r>
          </a:p>
          <a:p>
            <a:r>
              <a:rPr lang="en-US" dirty="0" smtClean="0"/>
              <a:t>The Accepted Contract Amount shall be deemed to have included amounts to cover the contingency of other rises and falls in costs.</a:t>
            </a:r>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13.8 Adjustments for Changes in Cost</a:t>
            </a:r>
            <a:r>
              <a:rPr lang="en-US" b="1" baseline="60000" dirty="0" smtClean="0"/>
              <a:t>2</a:t>
            </a:r>
            <a:endParaRPr lang="en-US" baseline="60000" dirty="0"/>
          </a:p>
        </p:txBody>
      </p:sp>
      <p:sp>
        <p:nvSpPr>
          <p:cNvPr id="3" name="Content Placeholder 2"/>
          <p:cNvSpPr>
            <a:spLocks noGrp="1"/>
          </p:cNvSpPr>
          <p:nvPr>
            <p:ph idx="1"/>
          </p:nvPr>
        </p:nvSpPr>
        <p:spPr>
          <a:xfrm>
            <a:off x="457200" y="1066800"/>
            <a:ext cx="8229600" cy="5486400"/>
          </a:xfrm>
        </p:spPr>
        <p:txBody>
          <a:bodyPr>
            <a:normAutofit fontScale="70000" lnSpcReduction="20000"/>
          </a:bodyPr>
          <a:lstStyle/>
          <a:p>
            <a:pPr>
              <a:buNone/>
            </a:pPr>
            <a:endParaRPr lang="en-US" dirty="0" smtClean="0"/>
          </a:p>
          <a:p>
            <a:pPr>
              <a:buNone/>
            </a:pPr>
            <a:endParaRPr lang="en-US" dirty="0" smtClean="0"/>
          </a:p>
          <a:p>
            <a:endParaRPr lang="en-US" dirty="0" smtClean="0"/>
          </a:p>
          <a:p>
            <a:pPr>
              <a:lnSpc>
                <a:spcPct val="120000"/>
              </a:lnSpc>
              <a:spcBef>
                <a:spcPts val="1800"/>
              </a:spcBef>
            </a:pPr>
            <a:r>
              <a:rPr lang="en-US" dirty="0" smtClean="0"/>
              <a:t>“</a:t>
            </a:r>
            <a:r>
              <a:rPr lang="en-US" b="1" dirty="0" err="1" smtClean="0"/>
              <a:t>P</a:t>
            </a:r>
            <a:r>
              <a:rPr lang="en-US" b="1" baseline="-25000" dirty="0" err="1" smtClean="0"/>
              <a:t>n</a:t>
            </a:r>
            <a:r>
              <a:rPr lang="en-US" b="1" dirty="0" smtClean="0"/>
              <a:t>” is the adjustment multiplier to be applied to the estimated contract value </a:t>
            </a:r>
            <a:r>
              <a:rPr lang="en-US" dirty="0" smtClean="0"/>
              <a:t>in period “n”;</a:t>
            </a:r>
          </a:p>
          <a:p>
            <a:pPr>
              <a:lnSpc>
                <a:spcPct val="120000"/>
              </a:lnSpc>
              <a:spcBef>
                <a:spcPts val="1800"/>
              </a:spcBef>
            </a:pPr>
            <a:r>
              <a:rPr lang="en-US" dirty="0" smtClean="0"/>
              <a:t>“</a:t>
            </a:r>
            <a:r>
              <a:rPr lang="en-US" b="1" dirty="0" smtClean="0"/>
              <a:t>a” is a fixed coefficient, stated in the relevant table of adjustment data</a:t>
            </a:r>
            <a:r>
              <a:rPr lang="en-US" dirty="0" smtClean="0"/>
              <a:t>;</a:t>
            </a:r>
          </a:p>
          <a:p>
            <a:pPr>
              <a:lnSpc>
                <a:spcPct val="120000"/>
              </a:lnSpc>
              <a:spcBef>
                <a:spcPts val="1800"/>
              </a:spcBef>
            </a:pPr>
            <a:r>
              <a:rPr lang="en-US" dirty="0" smtClean="0"/>
              <a:t>“</a:t>
            </a:r>
            <a:r>
              <a:rPr lang="en-US" b="1" dirty="0" smtClean="0"/>
              <a:t>b”, “c”, “d”, … are coefficients representing the estimated proportion of each </a:t>
            </a:r>
            <a:r>
              <a:rPr lang="en-US" dirty="0" smtClean="0"/>
              <a:t>cost element related to the execution of the Works;</a:t>
            </a:r>
          </a:p>
          <a:p>
            <a:pPr>
              <a:lnSpc>
                <a:spcPct val="120000"/>
              </a:lnSpc>
              <a:spcBef>
                <a:spcPts val="1800"/>
              </a:spcBef>
            </a:pPr>
            <a:r>
              <a:rPr lang="en-US" dirty="0" smtClean="0"/>
              <a:t>“</a:t>
            </a:r>
            <a:r>
              <a:rPr lang="en-US" b="1" dirty="0" err="1" smtClean="0"/>
              <a:t>L</a:t>
            </a:r>
            <a:r>
              <a:rPr lang="en-US" b="1" baseline="-25000" dirty="0" err="1" smtClean="0"/>
              <a:t>n</a:t>
            </a:r>
            <a:r>
              <a:rPr lang="en-US" b="1" dirty="0" smtClean="0"/>
              <a:t>”, “E</a:t>
            </a:r>
            <a:r>
              <a:rPr lang="en-US" b="1" baseline="-25000" dirty="0" smtClean="0"/>
              <a:t>n</a:t>
            </a:r>
            <a:r>
              <a:rPr lang="en-US" b="1" dirty="0" smtClean="0"/>
              <a:t>”, “</a:t>
            </a:r>
            <a:r>
              <a:rPr lang="en-US" b="1" dirty="0" err="1" smtClean="0"/>
              <a:t>M</a:t>
            </a:r>
            <a:r>
              <a:rPr lang="en-US" b="1" baseline="-25000" dirty="0" err="1" smtClean="0"/>
              <a:t>n</a:t>
            </a:r>
            <a:r>
              <a:rPr lang="en-US" b="1" dirty="0" smtClean="0"/>
              <a:t>”, … are the current cost indices or reference prices for period </a:t>
            </a:r>
            <a:r>
              <a:rPr lang="en-US" dirty="0" smtClean="0"/>
              <a:t>“n”, on the date 49 days prior to the last day of the period; and</a:t>
            </a:r>
          </a:p>
          <a:p>
            <a:pPr>
              <a:lnSpc>
                <a:spcPct val="120000"/>
              </a:lnSpc>
              <a:spcBef>
                <a:spcPts val="1800"/>
              </a:spcBef>
            </a:pPr>
            <a:r>
              <a:rPr lang="en-US" dirty="0" smtClean="0"/>
              <a:t>“</a:t>
            </a:r>
            <a:r>
              <a:rPr lang="en-US" b="1" dirty="0" smtClean="0"/>
              <a:t>L</a:t>
            </a:r>
            <a:r>
              <a:rPr lang="en-US" b="1" baseline="-25000" dirty="0" smtClean="0"/>
              <a:t>o</a:t>
            </a:r>
            <a:r>
              <a:rPr lang="en-US" b="1" dirty="0" smtClean="0"/>
              <a:t>”, “</a:t>
            </a:r>
            <a:r>
              <a:rPr lang="en-US" b="1" dirty="0" err="1" smtClean="0"/>
              <a:t>E</a:t>
            </a:r>
            <a:r>
              <a:rPr lang="en-US" b="1" baseline="-25000" dirty="0" err="1" smtClean="0"/>
              <a:t>o</a:t>
            </a:r>
            <a:r>
              <a:rPr lang="en-US" b="1" dirty="0" smtClean="0"/>
              <a:t>”, “M</a:t>
            </a:r>
            <a:r>
              <a:rPr lang="en-US" b="1" baseline="-25000" dirty="0" smtClean="0"/>
              <a:t>o</a:t>
            </a:r>
            <a:r>
              <a:rPr lang="en-US" b="1" dirty="0" smtClean="0"/>
              <a:t>”, … are the base cost indices or reference prices</a:t>
            </a:r>
            <a:r>
              <a:rPr lang="en-US" dirty="0" smtClean="0"/>
              <a:t>.</a:t>
            </a:r>
            <a:endParaRPr lang="en-US" dirty="0"/>
          </a:p>
        </p:txBody>
      </p:sp>
      <p:graphicFrame>
        <p:nvGraphicFramePr>
          <p:cNvPr id="4" name="Object 3"/>
          <p:cNvGraphicFramePr>
            <a:graphicFrameLocks noChangeAspect="1"/>
          </p:cNvGraphicFramePr>
          <p:nvPr/>
        </p:nvGraphicFramePr>
        <p:xfrm>
          <a:off x="2286000" y="1143000"/>
          <a:ext cx="4464838" cy="914399"/>
        </p:xfrm>
        <a:graphic>
          <a:graphicData uri="http://schemas.openxmlformats.org/presentationml/2006/ole">
            <mc:AlternateContent xmlns:mc="http://schemas.openxmlformats.org/markup-compatibility/2006">
              <mc:Choice xmlns:v="urn:schemas-microsoft-com:vml" Requires="v">
                <p:oleObj spid="_x0000_s1027" name="Equation" r:id="rId3" imgW="2108160" imgH="431640" progId="Equation.3">
                  <p:embed/>
                </p:oleObj>
              </mc:Choice>
              <mc:Fallback>
                <p:oleObj name="Equation" r:id="rId3" imgW="21081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143000"/>
                        <a:ext cx="4464838" cy="9143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13.8 Adjustments for Changes in Cost</a:t>
            </a:r>
            <a:r>
              <a:rPr lang="en-US" b="1" baseline="60000" dirty="0" smtClean="0"/>
              <a:t>3</a:t>
            </a:r>
            <a:endParaRPr lang="en-US" baseline="60000" dirty="0"/>
          </a:p>
        </p:txBody>
      </p:sp>
      <p:sp>
        <p:nvSpPr>
          <p:cNvPr id="3" name="Content Placeholder 2"/>
          <p:cNvSpPr>
            <a:spLocks noGrp="1"/>
          </p:cNvSpPr>
          <p:nvPr>
            <p:ph idx="1"/>
          </p:nvPr>
        </p:nvSpPr>
        <p:spPr>
          <a:xfrm>
            <a:off x="457200" y="1066800"/>
            <a:ext cx="8229600" cy="5486400"/>
          </a:xfrm>
        </p:spPr>
        <p:txBody>
          <a:bodyPr>
            <a:normAutofit/>
          </a:bodyPr>
          <a:lstStyle/>
          <a:p>
            <a:r>
              <a:rPr lang="en-US" dirty="0" smtClean="0"/>
              <a:t>If the Contractor fails to complete the Works within the Time for Completion, adjustment of prices thereafter shall be made using either: </a:t>
            </a:r>
          </a:p>
          <a:p>
            <a:pPr>
              <a:buNone/>
            </a:pPr>
            <a:r>
              <a:rPr lang="en-US" dirty="0" smtClean="0"/>
              <a:t>(</a:t>
            </a:r>
            <a:r>
              <a:rPr lang="en-US" dirty="0" err="1" smtClean="0"/>
              <a:t>i</a:t>
            </a:r>
            <a:r>
              <a:rPr lang="en-US" dirty="0" smtClean="0"/>
              <a:t>) each index or price applicable on the date </a:t>
            </a:r>
            <a:r>
              <a:rPr lang="en-US" b="1" u="sng" dirty="0" smtClean="0"/>
              <a:t>49 days </a:t>
            </a:r>
            <a:r>
              <a:rPr lang="en-US" dirty="0" smtClean="0"/>
              <a:t>prior to the expiry of the Time for Completion of the Works, or </a:t>
            </a:r>
          </a:p>
          <a:p>
            <a:pPr>
              <a:buNone/>
            </a:pPr>
            <a:r>
              <a:rPr lang="en-US" dirty="0" smtClean="0"/>
              <a:t>(ii) the current index or price: whichever is more favorable to the </a:t>
            </a:r>
            <a:r>
              <a:rPr lang="en-US" b="1" u="sng" dirty="0" smtClean="0"/>
              <a:t>Employer</a:t>
            </a:r>
            <a:r>
              <a:rPr lang="en-US"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1.13 Compliance </a:t>
            </a:r>
            <a:r>
              <a:rPr lang="en-US" b="1" dirty="0">
                <a:solidFill>
                  <a:srgbClr val="C00000"/>
                </a:solidFill>
              </a:rPr>
              <a:t>with Laws</a:t>
            </a:r>
            <a:endParaRPr lang="en-US"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lgn="just">
              <a:lnSpc>
                <a:spcPct val="120000"/>
              </a:lnSpc>
              <a:spcBef>
                <a:spcPts val="1800"/>
              </a:spcBef>
              <a:buNone/>
            </a:pPr>
            <a:r>
              <a:rPr lang="en-US" dirty="0"/>
              <a:t>The Contractor </a:t>
            </a:r>
            <a:r>
              <a:rPr lang="en-US" dirty="0" smtClean="0"/>
              <a:t>shall comply </a:t>
            </a:r>
            <a:r>
              <a:rPr lang="en-US" dirty="0"/>
              <a:t>with applicable Laws. </a:t>
            </a:r>
            <a:r>
              <a:rPr lang="en-US" dirty="0" smtClean="0"/>
              <a:t>Unless otherwise </a:t>
            </a:r>
            <a:r>
              <a:rPr lang="en-US" dirty="0"/>
              <a:t>stated in the Particular Conditions:</a:t>
            </a:r>
          </a:p>
          <a:p>
            <a:pPr algn="just">
              <a:lnSpc>
                <a:spcPct val="120000"/>
              </a:lnSpc>
              <a:spcBef>
                <a:spcPts val="1800"/>
              </a:spcBef>
              <a:buNone/>
            </a:pPr>
            <a:r>
              <a:rPr lang="en-US" dirty="0"/>
              <a:t>(a) the </a:t>
            </a:r>
            <a:r>
              <a:rPr lang="en-US" u="sng" dirty="0">
                <a:solidFill>
                  <a:srgbClr val="C00000"/>
                </a:solidFill>
              </a:rPr>
              <a:t>Employer</a:t>
            </a:r>
            <a:r>
              <a:rPr lang="en-US" dirty="0"/>
              <a:t> shall have obtained </a:t>
            </a:r>
            <a:r>
              <a:rPr lang="en-US" dirty="0" smtClean="0"/>
              <a:t>the </a:t>
            </a:r>
            <a:r>
              <a:rPr lang="en-US" dirty="0"/>
              <a:t>planning, zoning or </a:t>
            </a:r>
            <a:r>
              <a:rPr lang="en-US" dirty="0" smtClean="0"/>
              <a:t>similar permission </a:t>
            </a:r>
            <a:r>
              <a:rPr lang="en-US" dirty="0"/>
              <a:t>for the </a:t>
            </a:r>
            <a:r>
              <a:rPr lang="en-US" b="1" u="sng" dirty="0">
                <a:solidFill>
                  <a:srgbClr val="C00000"/>
                </a:solidFill>
              </a:rPr>
              <a:t>Permanent </a:t>
            </a:r>
            <a:r>
              <a:rPr lang="en-US" b="1" u="sng" dirty="0" smtClean="0">
                <a:solidFill>
                  <a:srgbClr val="C00000"/>
                </a:solidFill>
              </a:rPr>
              <a:t>Works</a:t>
            </a:r>
            <a:r>
              <a:rPr lang="en-US" dirty="0" smtClean="0"/>
              <a:t>; </a:t>
            </a:r>
            <a:r>
              <a:rPr lang="en-US" dirty="0"/>
              <a:t>and </a:t>
            </a:r>
            <a:r>
              <a:rPr lang="en-US" dirty="0" smtClean="0"/>
              <a:t>the Employer </a:t>
            </a:r>
            <a:r>
              <a:rPr lang="en-US" dirty="0"/>
              <a:t>shall indemnify and hold the Contractor harmless against and </a:t>
            </a:r>
            <a:r>
              <a:rPr lang="en-US" dirty="0" smtClean="0"/>
              <a:t>from the </a:t>
            </a:r>
            <a:r>
              <a:rPr lang="en-US" dirty="0"/>
              <a:t>consequences of any failure to do so; and</a:t>
            </a:r>
          </a:p>
          <a:p>
            <a:pPr algn="just">
              <a:lnSpc>
                <a:spcPct val="120000"/>
              </a:lnSpc>
              <a:spcBef>
                <a:spcPts val="1800"/>
              </a:spcBef>
              <a:buNone/>
            </a:pPr>
            <a:r>
              <a:rPr lang="en-US" dirty="0"/>
              <a:t>(b) the </a:t>
            </a:r>
            <a:r>
              <a:rPr lang="en-US" u="sng" dirty="0">
                <a:solidFill>
                  <a:srgbClr val="C00000"/>
                </a:solidFill>
              </a:rPr>
              <a:t>Contractor</a:t>
            </a:r>
            <a:r>
              <a:rPr lang="en-US" dirty="0"/>
              <a:t> shall give all notices, pay all taxes, duties and fees, and </a:t>
            </a:r>
            <a:r>
              <a:rPr lang="en-US" dirty="0" smtClean="0"/>
              <a:t>obtain all </a:t>
            </a:r>
            <a:r>
              <a:rPr lang="en-US" dirty="0"/>
              <a:t>permits, </a:t>
            </a:r>
            <a:r>
              <a:rPr lang="en-US" dirty="0" smtClean="0"/>
              <a:t>licenses </a:t>
            </a:r>
            <a:r>
              <a:rPr lang="en-US" dirty="0"/>
              <a:t>and approvals, as required by the Laws in relation to </a:t>
            </a:r>
            <a:r>
              <a:rPr lang="en-US" dirty="0" smtClean="0"/>
              <a:t>the </a:t>
            </a:r>
            <a:r>
              <a:rPr lang="en-US" b="1" u="sng" dirty="0" smtClean="0">
                <a:solidFill>
                  <a:srgbClr val="C00000"/>
                </a:solidFill>
              </a:rPr>
              <a:t>execution </a:t>
            </a:r>
            <a:r>
              <a:rPr lang="en-US" b="1" u="sng" dirty="0">
                <a:solidFill>
                  <a:srgbClr val="C00000"/>
                </a:solidFill>
              </a:rPr>
              <a:t>and completion </a:t>
            </a:r>
            <a:r>
              <a:rPr lang="en-US" dirty="0"/>
              <a:t>of the Works and the remedying of any </a:t>
            </a:r>
            <a:r>
              <a:rPr lang="en-US" b="1" u="sng" dirty="0">
                <a:solidFill>
                  <a:srgbClr val="C00000"/>
                </a:solidFill>
              </a:rPr>
              <a:t>defects</a:t>
            </a:r>
            <a:r>
              <a:rPr lang="en-US" dirty="0"/>
              <a:t>; </a:t>
            </a:r>
            <a:r>
              <a:rPr lang="en-US" dirty="0" smtClean="0"/>
              <a:t>and the </a:t>
            </a:r>
            <a:r>
              <a:rPr lang="en-US" dirty="0"/>
              <a:t>Contractor shall indemnify and hold the Employer harmless against </a:t>
            </a:r>
            <a:r>
              <a:rPr lang="en-US" dirty="0" smtClean="0"/>
              <a:t>and from </a:t>
            </a:r>
            <a:r>
              <a:rPr lang="en-US" dirty="0"/>
              <a:t>the consequences of any failure to do so.</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normAutofit/>
          </a:bodyPr>
          <a:lstStyle/>
          <a:p>
            <a:r>
              <a:rPr lang="en-US" sz="3600" dirty="0" smtClean="0"/>
              <a:t>14. Contract Price and Payment</a:t>
            </a:r>
            <a:endParaRPr lang="en-US" sz="36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14.1 The Contract Price</a:t>
            </a: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pPr>
              <a:buNone/>
            </a:pPr>
            <a:r>
              <a:rPr lang="en-US" dirty="0" smtClean="0"/>
              <a:t>(a) the Contract Price shall be agreed</a:t>
            </a:r>
            <a:r>
              <a:rPr lang="en-US" i="1" dirty="0" smtClean="0"/>
              <a:t> and subject to adjustments;</a:t>
            </a:r>
          </a:p>
          <a:p>
            <a:pPr>
              <a:buNone/>
            </a:pPr>
            <a:r>
              <a:rPr lang="en-US" dirty="0" smtClean="0"/>
              <a:t>(b) the Contractor shall pay all taxes;</a:t>
            </a:r>
            <a:endParaRPr lang="en-US" i="1" dirty="0" smtClean="0"/>
          </a:p>
          <a:p>
            <a:pPr>
              <a:buNone/>
            </a:pPr>
            <a:r>
              <a:rPr lang="en-US" dirty="0" smtClean="0"/>
              <a:t>(c) any quantities in the Bill of Quantities are estimated quantities and are not to be taken as the actual quantities:</a:t>
            </a:r>
          </a:p>
          <a:p>
            <a:pPr>
              <a:buNone/>
            </a:pPr>
            <a:r>
              <a:rPr lang="en-US" dirty="0" smtClean="0"/>
              <a:t>	(</a:t>
            </a:r>
            <a:r>
              <a:rPr lang="en-US" dirty="0" err="1" smtClean="0"/>
              <a:t>i</a:t>
            </a:r>
            <a:r>
              <a:rPr lang="en-US" dirty="0" smtClean="0"/>
              <a:t>) of the Works which the Contractor is required to execute, or</a:t>
            </a:r>
          </a:p>
          <a:p>
            <a:pPr>
              <a:buNone/>
            </a:pPr>
            <a:r>
              <a:rPr lang="en-US" dirty="0" smtClean="0"/>
              <a:t>	(ii) for the purposes of “</a:t>
            </a:r>
            <a:r>
              <a:rPr lang="en-US" i="1" dirty="0" smtClean="0"/>
              <a:t>Measurement and Evaluation”; and</a:t>
            </a:r>
          </a:p>
          <a:p>
            <a:pPr>
              <a:buNone/>
            </a:pPr>
            <a:r>
              <a:rPr lang="en-US" dirty="0" smtClean="0"/>
              <a:t>(d) the Contractor shall submit to the Engineer, within </a:t>
            </a:r>
            <a:r>
              <a:rPr lang="en-US" b="1" u="sng" dirty="0" smtClean="0"/>
              <a:t>28 days</a:t>
            </a:r>
            <a:r>
              <a:rPr lang="en-US" dirty="0" smtClean="0"/>
              <a:t> after the </a:t>
            </a:r>
            <a:r>
              <a:rPr lang="en-US" i="1" dirty="0" smtClean="0"/>
              <a:t>Commencement Date</a:t>
            </a:r>
            <a:r>
              <a:rPr lang="en-US" dirty="0" smtClean="0"/>
              <a:t>, a proposed breakdown of each </a:t>
            </a:r>
            <a:r>
              <a:rPr lang="en-US" b="1" u="sng" dirty="0" smtClean="0"/>
              <a:t>lump</a:t>
            </a:r>
            <a:r>
              <a:rPr lang="en-US" dirty="0" smtClean="0"/>
              <a:t> </a:t>
            </a:r>
            <a:r>
              <a:rPr lang="en-US" b="1" u="sng" dirty="0" smtClean="0"/>
              <a:t>sum</a:t>
            </a:r>
            <a:r>
              <a:rPr lang="en-US" dirty="0" smtClean="0"/>
              <a:t> price in the Schedules. </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14.2 Advance Payment</a:t>
            </a:r>
            <a:r>
              <a:rPr lang="en-US" b="1" baseline="60000" dirty="0" smtClean="0"/>
              <a:t>1</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The Employer shall make an advance payment, as an interest-free loan for mobilization, when the Contractor submits a guarantee. </a:t>
            </a:r>
          </a:p>
          <a:p>
            <a:r>
              <a:rPr lang="en-US" dirty="0" smtClean="0"/>
              <a:t>The Engineer shall issue an Interim Payment Certificate for the first installment after receiving a Statement </a:t>
            </a:r>
            <a:r>
              <a:rPr lang="en-US" i="1" dirty="0" smtClean="0"/>
              <a:t>and after the Employer receives:</a:t>
            </a:r>
          </a:p>
          <a:p>
            <a:pPr>
              <a:buNone/>
            </a:pPr>
            <a:r>
              <a:rPr lang="en-US" i="1" dirty="0" smtClean="0"/>
              <a:t>	(</a:t>
            </a:r>
            <a:r>
              <a:rPr lang="en-US" i="1" dirty="0" err="1" smtClean="0"/>
              <a:t>i</a:t>
            </a:r>
            <a:r>
              <a:rPr lang="en-US" i="1" dirty="0" smtClean="0"/>
              <a:t>) the Performance Security, and </a:t>
            </a:r>
          </a:p>
          <a:p>
            <a:pPr>
              <a:buNone/>
            </a:pPr>
            <a:r>
              <a:rPr lang="en-US" i="1" dirty="0" smtClean="0"/>
              <a:t>	(ii) a guarantee in </a:t>
            </a:r>
            <a:r>
              <a:rPr lang="en-US" dirty="0" smtClean="0"/>
              <a:t>amounts and currencies equal to the advance payment. </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14.2 Advance Payment</a:t>
            </a:r>
            <a:r>
              <a:rPr lang="en-US" b="1" baseline="60000" dirty="0" smtClean="0"/>
              <a:t>2</a:t>
            </a:r>
            <a:endParaRPr lang="en-US"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The Contractor shall ensure that the guarantee is valid until the advance payment has been repaid, but its amount may be reduced by the amount repaid by the Contractor as indicated in the Payment Certificates. </a:t>
            </a:r>
          </a:p>
          <a:p>
            <a:r>
              <a:rPr lang="en-US" dirty="0" smtClean="0"/>
              <a:t>If the terms of the guarantee specify its expiry date, and the advance payment has not been repaid by the date 28 days prior to the expiry date, the Contractor shall extend the validity of the guarantee until the advance payment has been repaid.</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14.2 Advance Payment</a:t>
            </a:r>
            <a:r>
              <a:rPr lang="en-US" b="1" baseline="60000" dirty="0" smtClean="0"/>
              <a:t>3</a:t>
            </a:r>
            <a:endParaRPr lang="en-US" baseline="60000" dirty="0"/>
          </a:p>
        </p:txBody>
      </p:sp>
      <p:sp>
        <p:nvSpPr>
          <p:cNvPr id="3" name="Content Placeholder 2"/>
          <p:cNvSpPr>
            <a:spLocks noGrp="1"/>
          </p:cNvSpPr>
          <p:nvPr>
            <p:ph idx="1"/>
          </p:nvPr>
        </p:nvSpPr>
        <p:spPr>
          <a:xfrm>
            <a:off x="457200" y="990600"/>
            <a:ext cx="8229600" cy="5562600"/>
          </a:xfrm>
        </p:spPr>
        <p:txBody>
          <a:bodyPr>
            <a:normAutofit fontScale="92500" lnSpcReduction="20000"/>
          </a:bodyPr>
          <a:lstStyle/>
          <a:p>
            <a:r>
              <a:rPr lang="en-US" dirty="0" smtClean="0"/>
              <a:t>The advance payment shall be repaid through percentage deductions from the interim payments determined by the Engineer</a:t>
            </a:r>
            <a:r>
              <a:rPr lang="en-US" i="1" dirty="0" smtClean="0"/>
              <a:t>, as follows:</a:t>
            </a:r>
          </a:p>
          <a:p>
            <a:pPr>
              <a:buNone/>
            </a:pPr>
            <a:r>
              <a:rPr lang="en-US" dirty="0" smtClean="0"/>
              <a:t>(a) deductions shall commence in the next interim Payment Certificate following that in which the total of all certified interim payments exceeds 30 percent of the Accepted Contract Amount less Provisional Sums; and</a:t>
            </a:r>
          </a:p>
          <a:p>
            <a:pPr>
              <a:buNone/>
            </a:pPr>
            <a:r>
              <a:rPr lang="en-US" dirty="0" smtClean="0"/>
              <a:t>(b) deductions shall be made at the amortization rate stated in the Contract Data of the amount of each Interim Payment Certificate in the currencies and proportions of the advance payment until such time as the advance payment has been repaid; provided that the advance payment shall be completely repaid prior to the time when 80 percent of the Accepted Contract Amount less Provisional Sums has been certified for payment.</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14.2 Advance Payment</a:t>
            </a:r>
            <a:r>
              <a:rPr lang="en-US" b="1" baseline="60000" dirty="0" smtClean="0"/>
              <a:t>4</a:t>
            </a:r>
            <a:endParaRPr lang="en-US"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If the advance payment has not been repaid prior to the issue of the Taking-Over Certificate for the Works or prior to termination</a:t>
            </a:r>
            <a:r>
              <a:rPr lang="en-US" i="1" dirty="0" smtClean="0"/>
              <a:t>, “Suspension and Termination by Contractor” or “Force Majeure”, the whole of the balance then outstanding shall </a:t>
            </a:r>
            <a:r>
              <a:rPr lang="en-US" dirty="0" smtClean="0"/>
              <a:t>immediately become due and payable by the Contractor to the Employer.</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14.3 Application for Interim Payment Certificates</a:t>
            </a:r>
            <a:r>
              <a:rPr lang="en-US" sz="3200" b="1" baseline="60000" dirty="0" smtClean="0"/>
              <a:t>1</a:t>
            </a:r>
            <a:endParaRPr lang="en-US" sz="3200" baseline="60000" dirty="0"/>
          </a:p>
        </p:txBody>
      </p:sp>
      <p:sp>
        <p:nvSpPr>
          <p:cNvPr id="3" name="Content Placeholder 2"/>
          <p:cNvSpPr>
            <a:spLocks noGrp="1"/>
          </p:cNvSpPr>
          <p:nvPr>
            <p:ph idx="1"/>
          </p:nvPr>
        </p:nvSpPr>
        <p:spPr/>
        <p:txBody>
          <a:bodyPr>
            <a:normAutofit/>
          </a:bodyPr>
          <a:lstStyle/>
          <a:p>
            <a:r>
              <a:rPr lang="en-US" dirty="0" smtClean="0"/>
              <a:t>The Contractor shall submit a Statement in six copies to the Engineer after the end of each month, showing the amounts to which the Contractor considers himself to be entitled</a:t>
            </a:r>
            <a:r>
              <a:rPr lang="en-US" i="1" dirty="0" smtClean="0"/>
              <a:t>.</a:t>
            </a:r>
          </a:p>
          <a:p>
            <a:r>
              <a:rPr lang="en-US" dirty="0" smtClean="0"/>
              <a:t>The Statement shall include the following items, as applicable, in the sequence listed:</a:t>
            </a:r>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14.3 Application for Interim Payment Certificates</a:t>
            </a:r>
            <a:r>
              <a:rPr lang="en-US" sz="3200" b="1" baseline="60000" dirty="0" smtClean="0"/>
              <a:t>2</a:t>
            </a:r>
            <a:endParaRPr lang="en-US" sz="3200" baseline="60000" dirty="0"/>
          </a:p>
        </p:txBody>
      </p:sp>
      <p:sp>
        <p:nvSpPr>
          <p:cNvPr id="3" name="Content Placeholder 2"/>
          <p:cNvSpPr>
            <a:spLocks noGrp="1"/>
          </p:cNvSpPr>
          <p:nvPr>
            <p:ph idx="1"/>
          </p:nvPr>
        </p:nvSpPr>
        <p:spPr>
          <a:xfrm>
            <a:off x="381000" y="1295400"/>
            <a:ext cx="8382000" cy="5257800"/>
          </a:xfrm>
        </p:spPr>
        <p:txBody>
          <a:bodyPr>
            <a:normAutofit fontScale="77500" lnSpcReduction="20000"/>
          </a:bodyPr>
          <a:lstStyle/>
          <a:p>
            <a:pPr>
              <a:lnSpc>
                <a:spcPct val="120000"/>
              </a:lnSpc>
              <a:buNone/>
            </a:pPr>
            <a:r>
              <a:rPr lang="en-US" dirty="0" smtClean="0"/>
              <a:t>(a) the estimated contract value of the </a:t>
            </a:r>
            <a:r>
              <a:rPr lang="en-US" dirty="0" smtClean="0">
                <a:solidFill>
                  <a:srgbClr val="C00000"/>
                </a:solidFill>
              </a:rPr>
              <a:t>Works</a:t>
            </a:r>
            <a:r>
              <a:rPr lang="en-US" dirty="0" smtClean="0"/>
              <a:t> </a:t>
            </a:r>
            <a:r>
              <a:rPr lang="en-US" dirty="0" smtClean="0">
                <a:solidFill>
                  <a:srgbClr val="C00000"/>
                </a:solidFill>
              </a:rPr>
              <a:t>executed</a:t>
            </a:r>
            <a:r>
              <a:rPr lang="en-US" dirty="0" smtClean="0"/>
              <a:t>;</a:t>
            </a:r>
          </a:p>
          <a:p>
            <a:pPr>
              <a:lnSpc>
                <a:spcPct val="120000"/>
              </a:lnSpc>
              <a:buNone/>
            </a:pPr>
            <a:r>
              <a:rPr lang="en-US" dirty="0" smtClean="0"/>
              <a:t>(b) any amounts to be added and deducted for </a:t>
            </a:r>
            <a:r>
              <a:rPr lang="en-US" dirty="0" smtClean="0">
                <a:solidFill>
                  <a:srgbClr val="C00000"/>
                </a:solidFill>
              </a:rPr>
              <a:t>changes in legislation and changes in cost</a:t>
            </a:r>
            <a:r>
              <a:rPr lang="en-US" i="1" dirty="0" smtClean="0"/>
              <a:t>;</a:t>
            </a:r>
          </a:p>
          <a:p>
            <a:pPr>
              <a:lnSpc>
                <a:spcPct val="120000"/>
              </a:lnSpc>
              <a:buNone/>
            </a:pPr>
            <a:r>
              <a:rPr lang="en-US" dirty="0" smtClean="0"/>
              <a:t>(c) any amount to be deducted for </a:t>
            </a:r>
            <a:r>
              <a:rPr lang="en-US" dirty="0" smtClean="0">
                <a:solidFill>
                  <a:srgbClr val="C00000"/>
                </a:solidFill>
              </a:rPr>
              <a:t>retention</a:t>
            </a:r>
            <a:r>
              <a:rPr lang="en-US" dirty="0" smtClean="0"/>
              <a:t>, calculated by applying the percentage of retention;</a:t>
            </a:r>
          </a:p>
          <a:p>
            <a:pPr>
              <a:lnSpc>
                <a:spcPct val="120000"/>
              </a:lnSpc>
              <a:buNone/>
            </a:pPr>
            <a:r>
              <a:rPr lang="en-US" dirty="0" smtClean="0"/>
              <a:t>(d) any amounts to be added and deducted for the </a:t>
            </a:r>
            <a:r>
              <a:rPr lang="en-US" dirty="0" smtClean="0">
                <a:solidFill>
                  <a:srgbClr val="C00000"/>
                </a:solidFill>
              </a:rPr>
              <a:t>advance payment </a:t>
            </a:r>
            <a:r>
              <a:rPr lang="en-US" dirty="0" smtClean="0"/>
              <a:t>and repayments </a:t>
            </a:r>
            <a:r>
              <a:rPr lang="en-US" i="1" dirty="0" smtClean="0"/>
              <a:t>;</a:t>
            </a:r>
          </a:p>
          <a:p>
            <a:pPr>
              <a:lnSpc>
                <a:spcPct val="120000"/>
              </a:lnSpc>
              <a:buNone/>
            </a:pPr>
            <a:r>
              <a:rPr lang="en-US" dirty="0" smtClean="0"/>
              <a:t>(e) any amounts to be added and deducted for </a:t>
            </a:r>
            <a:r>
              <a:rPr lang="en-US" dirty="0" smtClean="0">
                <a:solidFill>
                  <a:srgbClr val="C00000"/>
                </a:solidFill>
              </a:rPr>
              <a:t>Plant and Materials</a:t>
            </a:r>
            <a:r>
              <a:rPr lang="en-US" i="1" dirty="0" smtClean="0"/>
              <a:t>;</a:t>
            </a:r>
          </a:p>
          <a:p>
            <a:pPr>
              <a:lnSpc>
                <a:spcPct val="120000"/>
              </a:lnSpc>
              <a:buNone/>
            </a:pPr>
            <a:r>
              <a:rPr lang="en-US" dirty="0" smtClean="0"/>
              <a:t>(f) any other additions or deductions which may have become due</a:t>
            </a:r>
            <a:r>
              <a:rPr lang="en-US" i="1" dirty="0" smtClean="0"/>
              <a:t>; and</a:t>
            </a:r>
          </a:p>
          <a:p>
            <a:pPr>
              <a:lnSpc>
                <a:spcPct val="120000"/>
              </a:lnSpc>
              <a:buNone/>
            </a:pPr>
            <a:r>
              <a:rPr lang="en-US" dirty="0" smtClean="0"/>
              <a:t>(g) the deduction of amounts certified in all previous Payment Certificates.</a:t>
            </a:r>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14.4 Schedule of Payments</a:t>
            </a:r>
            <a:endParaRPr lang="en-US" dirty="0"/>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pPr>
              <a:lnSpc>
                <a:spcPct val="120000"/>
              </a:lnSpc>
            </a:pPr>
            <a:r>
              <a:rPr lang="en-US" dirty="0" smtClean="0"/>
              <a:t>If the Contract includes a schedule of payments :</a:t>
            </a:r>
          </a:p>
          <a:p>
            <a:pPr>
              <a:lnSpc>
                <a:spcPct val="120000"/>
              </a:lnSpc>
              <a:buNone/>
            </a:pPr>
            <a:r>
              <a:rPr lang="en-US" dirty="0" smtClean="0"/>
              <a:t>(a) the installments quoted in this schedule of payments shall be the estimated contract values;</a:t>
            </a:r>
            <a:endParaRPr lang="en-US" i="1" dirty="0" smtClean="0"/>
          </a:p>
          <a:p>
            <a:pPr>
              <a:lnSpc>
                <a:spcPct val="120000"/>
              </a:lnSpc>
              <a:buNone/>
            </a:pPr>
            <a:r>
              <a:rPr lang="en-US" dirty="0" smtClean="0"/>
              <a:t>(b) “</a:t>
            </a:r>
            <a:r>
              <a:rPr lang="en-US" i="1" dirty="0" smtClean="0"/>
              <a:t>Plant and Materials intended for the Works” shall not apply; and</a:t>
            </a:r>
          </a:p>
          <a:p>
            <a:pPr>
              <a:lnSpc>
                <a:spcPct val="120000"/>
              </a:lnSpc>
              <a:buNone/>
            </a:pPr>
            <a:r>
              <a:rPr lang="en-US" dirty="0" smtClean="0"/>
              <a:t>(c) if these installments are not defined by reference to the actual progress achieved, and if actual progress is found to be less than that on which this schedule of payments was based, then the Engineer may determine revised installments.</a:t>
            </a:r>
          </a:p>
          <a:p>
            <a:pPr>
              <a:lnSpc>
                <a:spcPct val="120000"/>
              </a:lnSpc>
            </a:pPr>
            <a:r>
              <a:rPr lang="en-US" dirty="0" smtClean="0"/>
              <a:t>If the Contract does not include a schedule of payments, the Contractor shall submit non-binding estimates of the payments. </a:t>
            </a:r>
          </a:p>
          <a:p>
            <a:pPr>
              <a:lnSpc>
                <a:spcPct val="120000"/>
              </a:lnSpc>
            </a:pPr>
            <a:r>
              <a:rPr lang="en-US" dirty="0" smtClean="0"/>
              <a:t>The first estimate shall be submitted within 42 days after the Commencement Date. </a:t>
            </a:r>
          </a:p>
          <a:p>
            <a:pPr>
              <a:lnSpc>
                <a:spcPct val="120000"/>
              </a:lnSpc>
            </a:pPr>
            <a:r>
              <a:rPr lang="en-US" dirty="0" smtClean="0"/>
              <a:t>Revised estimates shall be submitted at quarterly intervals, until the Taking-Over Certificate has been issued for the Works.</a:t>
            </a:r>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14.5 Plant and Materials intended for the Works</a:t>
            </a:r>
            <a:r>
              <a:rPr lang="en-US" sz="3200" b="1" baseline="60000" dirty="0" smtClean="0"/>
              <a:t>1</a:t>
            </a:r>
            <a:endParaRPr lang="en-US" sz="3200"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Interim Payment Certificates shall include </a:t>
            </a:r>
          </a:p>
          <a:p>
            <a:pPr>
              <a:buNone/>
            </a:pPr>
            <a:r>
              <a:rPr lang="en-US" dirty="0" smtClean="0"/>
              <a:t>(</a:t>
            </a:r>
            <a:r>
              <a:rPr lang="en-US" dirty="0" err="1" smtClean="0"/>
              <a:t>i</a:t>
            </a:r>
            <a:r>
              <a:rPr lang="en-US" dirty="0" smtClean="0"/>
              <a:t>) an amount for Plant and Materials which have been sent to the Site for incorporation in the Permanent Works, and </a:t>
            </a:r>
          </a:p>
          <a:p>
            <a:pPr>
              <a:buNone/>
            </a:pPr>
            <a:r>
              <a:rPr lang="en-US" dirty="0" smtClean="0"/>
              <a:t>(ii) a reduction when the contract value of such Plant and Materials is included as part of the Permanent Works</a:t>
            </a:r>
            <a:r>
              <a:rPr lang="en-US" i="1"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1.14 Joint </a:t>
            </a:r>
            <a:r>
              <a:rPr lang="en-US" b="1" dirty="0"/>
              <a:t>and </a:t>
            </a:r>
            <a:r>
              <a:rPr lang="en-US" b="1" dirty="0" smtClean="0"/>
              <a:t>Several Liability</a:t>
            </a:r>
            <a:endParaRPr lang="en-US" dirty="0"/>
          </a:p>
        </p:txBody>
      </p:sp>
      <p:sp>
        <p:nvSpPr>
          <p:cNvPr id="3" name="Content Placeholder 2"/>
          <p:cNvSpPr>
            <a:spLocks noGrp="1"/>
          </p:cNvSpPr>
          <p:nvPr>
            <p:ph idx="1"/>
          </p:nvPr>
        </p:nvSpPr>
        <p:spPr>
          <a:xfrm>
            <a:off x="457200" y="1295400"/>
            <a:ext cx="8229600" cy="5029200"/>
          </a:xfrm>
        </p:spPr>
        <p:txBody>
          <a:bodyPr>
            <a:normAutofit fontScale="92500"/>
          </a:bodyPr>
          <a:lstStyle/>
          <a:p>
            <a:pPr algn="just">
              <a:buNone/>
            </a:pPr>
            <a:r>
              <a:rPr lang="en-US" dirty="0"/>
              <a:t>If the Contractor constitutes </a:t>
            </a:r>
            <a:r>
              <a:rPr lang="en-US" dirty="0" smtClean="0"/>
              <a:t>a </a:t>
            </a:r>
            <a:r>
              <a:rPr lang="en-US" dirty="0"/>
              <a:t>joint </a:t>
            </a:r>
            <a:r>
              <a:rPr lang="en-US" dirty="0" smtClean="0"/>
              <a:t>venture of two or more persons:</a:t>
            </a:r>
            <a:endParaRPr lang="en-US" dirty="0"/>
          </a:p>
          <a:p>
            <a:pPr algn="just">
              <a:spcBef>
                <a:spcPts val="2400"/>
              </a:spcBef>
              <a:buNone/>
            </a:pPr>
            <a:r>
              <a:rPr lang="en-US" dirty="0"/>
              <a:t>(a) these persons shall be deemed to be jointly and severally </a:t>
            </a:r>
            <a:r>
              <a:rPr lang="en-US" b="1" u="sng" dirty="0">
                <a:solidFill>
                  <a:srgbClr val="C00000"/>
                </a:solidFill>
              </a:rPr>
              <a:t>liable</a:t>
            </a:r>
            <a:r>
              <a:rPr lang="en-US" dirty="0"/>
              <a:t> to the </a:t>
            </a:r>
            <a:r>
              <a:rPr lang="en-US" dirty="0" smtClean="0"/>
              <a:t>Employer for </a:t>
            </a:r>
            <a:r>
              <a:rPr lang="en-US" dirty="0"/>
              <a:t>the performance of the Contract;</a:t>
            </a:r>
          </a:p>
          <a:p>
            <a:pPr algn="just">
              <a:spcBef>
                <a:spcPts val="2400"/>
              </a:spcBef>
              <a:buNone/>
            </a:pPr>
            <a:r>
              <a:rPr lang="en-US" dirty="0"/>
              <a:t>(b) these persons shall notify the Employer of their </a:t>
            </a:r>
            <a:r>
              <a:rPr lang="en-US" b="1" u="sng" dirty="0">
                <a:solidFill>
                  <a:srgbClr val="C00000"/>
                </a:solidFill>
              </a:rPr>
              <a:t>leader</a:t>
            </a:r>
            <a:r>
              <a:rPr lang="en-US" dirty="0"/>
              <a:t> who shall have </a:t>
            </a:r>
            <a:r>
              <a:rPr lang="en-US" dirty="0" smtClean="0"/>
              <a:t>authority to </a:t>
            </a:r>
            <a:r>
              <a:rPr lang="en-US" dirty="0"/>
              <a:t>bind the Contractor and each of these persons; and</a:t>
            </a:r>
          </a:p>
          <a:p>
            <a:pPr algn="just">
              <a:spcBef>
                <a:spcPts val="2400"/>
              </a:spcBef>
              <a:buNone/>
            </a:pPr>
            <a:r>
              <a:rPr lang="en-US" dirty="0"/>
              <a:t>(c) the Contractor shall </a:t>
            </a:r>
            <a:r>
              <a:rPr lang="en-US" b="1" u="sng" dirty="0">
                <a:solidFill>
                  <a:srgbClr val="C00000"/>
                </a:solidFill>
              </a:rPr>
              <a:t>not alter </a:t>
            </a:r>
            <a:r>
              <a:rPr lang="en-US" dirty="0"/>
              <a:t>its composition or legal status without the </a:t>
            </a:r>
            <a:r>
              <a:rPr lang="en-US" dirty="0" smtClean="0"/>
              <a:t>prior consent </a:t>
            </a:r>
            <a:r>
              <a:rPr lang="en-US" dirty="0"/>
              <a:t>of the Employer.</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14.5 Plant and Materials intended for the Works</a:t>
            </a:r>
            <a:r>
              <a:rPr lang="en-US" sz="3200" b="1" baseline="60000" dirty="0" smtClean="0"/>
              <a:t>2</a:t>
            </a:r>
            <a:endParaRPr lang="en-US" sz="3200" baseline="60000"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r>
              <a:rPr lang="en-US" dirty="0" smtClean="0"/>
              <a:t>The Engineer shall determine and certify each addition if:</a:t>
            </a:r>
          </a:p>
          <a:p>
            <a:pPr>
              <a:buNone/>
            </a:pPr>
            <a:r>
              <a:rPr lang="en-US" dirty="0" smtClean="0"/>
              <a:t>(a) the Contractor has:</a:t>
            </a:r>
          </a:p>
          <a:p>
            <a:pPr>
              <a:buNone/>
            </a:pPr>
            <a:r>
              <a:rPr lang="en-US" dirty="0" smtClean="0"/>
              <a:t>	(</a:t>
            </a:r>
            <a:r>
              <a:rPr lang="en-US" dirty="0" err="1" smtClean="0"/>
              <a:t>i</a:t>
            </a:r>
            <a:r>
              <a:rPr lang="en-US" dirty="0" smtClean="0"/>
              <a:t>) kept satisfactory records which are available for inspection, and</a:t>
            </a:r>
          </a:p>
          <a:p>
            <a:pPr>
              <a:buNone/>
            </a:pPr>
            <a:r>
              <a:rPr lang="en-US" dirty="0" smtClean="0"/>
              <a:t>	(ii) submitted a statement of the Cost of acquiring and delivering the Plant and Materials; </a:t>
            </a:r>
          </a:p>
          <a:p>
            <a:pPr>
              <a:buNone/>
            </a:pPr>
            <a:r>
              <a:rPr lang="en-US" dirty="0" smtClean="0"/>
              <a:t>and either:</a:t>
            </a:r>
          </a:p>
          <a:p>
            <a:pPr>
              <a:buNone/>
            </a:pPr>
            <a:r>
              <a:rPr lang="en-US" dirty="0" smtClean="0"/>
              <a:t>(b) the relevant Plant and Materials:</a:t>
            </a:r>
          </a:p>
          <a:p>
            <a:pPr>
              <a:buNone/>
            </a:pPr>
            <a:r>
              <a:rPr lang="en-US" dirty="0" smtClean="0"/>
              <a:t>	(</a:t>
            </a:r>
            <a:r>
              <a:rPr lang="en-US" dirty="0" err="1" smtClean="0"/>
              <a:t>i</a:t>
            </a:r>
            <a:r>
              <a:rPr lang="en-US" dirty="0" smtClean="0"/>
              <a:t>) are those listed in the Schedules for payment when shipped,</a:t>
            </a:r>
          </a:p>
          <a:p>
            <a:pPr>
              <a:buNone/>
            </a:pPr>
            <a:r>
              <a:rPr lang="en-US" dirty="0" smtClean="0"/>
              <a:t>	(ii) have been shipped en route to the Site, in accordance with the Contract; and</a:t>
            </a:r>
          </a:p>
          <a:p>
            <a:pPr>
              <a:buNone/>
            </a:pPr>
            <a:r>
              <a:rPr lang="en-US" dirty="0" smtClean="0"/>
              <a:t>	(iii) are described in a clean shipped bill of lading, which has been submitted to the Engineer together with evidence of payment of freight and insurance, and a bank guarantee; or</a:t>
            </a:r>
            <a:endParaRPr lang="en-US" i="1" dirty="0" smtClean="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14.5 Plant and Materials intended for the Works</a:t>
            </a:r>
            <a:r>
              <a:rPr lang="en-US" sz="3200" b="1" baseline="60000" dirty="0" smtClean="0"/>
              <a:t>3</a:t>
            </a:r>
            <a:endParaRPr lang="en-US" sz="3200" baseline="60000" dirty="0"/>
          </a:p>
        </p:txBody>
      </p:sp>
      <p:sp>
        <p:nvSpPr>
          <p:cNvPr id="3" name="Content Placeholder 2"/>
          <p:cNvSpPr>
            <a:spLocks noGrp="1"/>
          </p:cNvSpPr>
          <p:nvPr>
            <p:ph idx="1"/>
          </p:nvPr>
        </p:nvSpPr>
        <p:spPr>
          <a:xfrm>
            <a:off x="457200" y="990600"/>
            <a:ext cx="8229600" cy="5562600"/>
          </a:xfrm>
        </p:spPr>
        <p:txBody>
          <a:bodyPr>
            <a:normAutofit/>
          </a:bodyPr>
          <a:lstStyle/>
          <a:p>
            <a:pPr>
              <a:buNone/>
            </a:pPr>
            <a:r>
              <a:rPr lang="en-US" dirty="0" smtClean="0"/>
              <a:t>(c) the relevant Plant and Materials:</a:t>
            </a:r>
          </a:p>
          <a:p>
            <a:pPr>
              <a:buNone/>
            </a:pPr>
            <a:r>
              <a:rPr lang="en-US" dirty="0" smtClean="0"/>
              <a:t>	(</a:t>
            </a:r>
            <a:r>
              <a:rPr lang="en-US" dirty="0" err="1" smtClean="0"/>
              <a:t>i</a:t>
            </a:r>
            <a:r>
              <a:rPr lang="en-US" dirty="0" smtClean="0"/>
              <a:t>) are listed in the Schedules for payment when delivered, and</a:t>
            </a:r>
          </a:p>
          <a:p>
            <a:pPr>
              <a:buNone/>
            </a:pPr>
            <a:r>
              <a:rPr lang="en-US" dirty="0" smtClean="0"/>
              <a:t>	(ii) have been delivered.</a:t>
            </a:r>
          </a:p>
          <a:p>
            <a:r>
              <a:rPr lang="en-US" dirty="0" smtClean="0"/>
              <a:t>The additional amount to be certified shall be the equivalent of eighty percent of the Engineer’s determination of the cost of the Plant and Materials.</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600" b="1" dirty="0" smtClean="0"/>
              <a:t>14.6 Issue of Interim Payment Certificates</a:t>
            </a:r>
            <a:endParaRPr lang="en-US" sz="3600" dirty="0"/>
          </a:p>
        </p:txBody>
      </p:sp>
      <p:sp>
        <p:nvSpPr>
          <p:cNvPr id="3" name="Content Placeholder 2"/>
          <p:cNvSpPr>
            <a:spLocks noGrp="1"/>
          </p:cNvSpPr>
          <p:nvPr>
            <p:ph idx="1"/>
          </p:nvPr>
        </p:nvSpPr>
        <p:spPr>
          <a:xfrm>
            <a:off x="228600" y="838200"/>
            <a:ext cx="8610600" cy="5867400"/>
          </a:xfrm>
        </p:spPr>
        <p:txBody>
          <a:bodyPr>
            <a:noAutofit/>
          </a:bodyPr>
          <a:lstStyle/>
          <a:p>
            <a:r>
              <a:rPr lang="en-US" sz="2000" dirty="0" smtClean="0"/>
              <a:t>No amount will be certified or paid until the Employer has received and approved the Performance Security. </a:t>
            </a:r>
          </a:p>
          <a:p>
            <a:r>
              <a:rPr lang="en-US" sz="2000" dirty="0" smtClean="0"/>
              <a:t>The Engineer shall, within </a:t>
            </a:r>
            <a:r>
              <a:rPr lang="en-US" sz="2000" b="1" u="sng" dirty="0" smtClean="0"/>
              <a:t>28 days </a:t>
            </a:r>
            <a:r>
              <a:rPr lang="en-US" sz="2000" dirty="0" smtClean="0"/>
              <a:t>after receiving a Statement, issue an Interim Payment Certificate.</a:t>
            </a:r>
          </a:p>
          <a:p>
            <a:r>
              <a:rPr lang="en-US" sz="2000" dirty="0" smtClean="0"/>
              <a:t>However, prior to issuing the Taking-Over Certificate for the Works, the Engineer shall not be bound to issue an Interim Payment Certificate in an amount which would be less than the minimum amount of Interim Payment Certificates stated in the Contract Data.</a:t>
            </a:r>
          </a:p>
          <a:p>
            <a:r>
              <a:rPr lang="en-US" sz="2000" dirty="0" smtClean="0"/>
              <a:t>An Interim Payment Certificate shall not be withheld for any other reason, although:</a:t>
            </a:r>
          </a:p>
          <a:p>
            <a:pPr>
              <a:buNone/>
            </a:pPr>
            <a:r>
              <a:rPr lang="en-US" sz="2000" dirty="0" smtClean="0"/>
              <a:t>(a) if any thing supplied or work done by the Contractor is not in accordance with the Contract; and/or</a:t>
            </a:r>
          </a:p>
          <a:p>
            <a:pPr>
              <a:buNone/>
            </a:pPr>
            <a:r>
              <a:rPr lang="en-US" sz="2000" dirty="0" smtClean="0"/>
              <a:t>(b) if the Contractor was failing to perform any work and had been so notified by the Engineer, the value of this work may be withheld.</a:t>
            </a:r>
          </a:p>
          <a:p>
            <a:r>
              <a:rPr lang="en-US" sz="2000" dirty="0" smtClean="0"/>
              <a:t>The Engineer may make any correction that should properly be made to any previous Payment Certificate. </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14.7 Payment</a:t>
            </a:r>
            <a:endParaRPr lang="en-US" dirty="0"/>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pPr>
              <a:lnSpc>
                <a:spcPct val="120000"/>
              </a:lnSpc>
            </a:pPr>
            <a:r>
              <a:rPr lang="en-US" dirty="0" smtClean="0"/>
              <a:t>The Employer shall pay:</a:t>
            </a:r>
          </a:p>
          <a:p>
            <a:pPr>
              <a:lnSpc>
                <a:spcPct val="120000"/>
              </a:lnSpc>
              <a:buNone/>
            </a:pPr>
            <a:r>
              <a:rPr lang="en-US" dirty="0" smtClean="0"/>
              <a:t>(a) the first installment of the advance payment within 42 days after issuing the Letter of Acceptance or within 21 days after receiving the documents</a:t>
            </a:r>
            <a:r>
              <a:rPr lang="en-US" i="1" dirty="0" smtClean="0"/>
              <a:t>, whichever is later;</a:t>
            </a:r>
          </a:p>
          <a:p>
            <a:pPr>
              <a:lnSpc>
                <a:spcPct val="120000"/>
              </a:lnSpc>
              <a:buNone/>
            </a:pPr>
            <a:r>
              <a:rPr lang="en-US" dirty="0" smtClean="0"/>
              <a:t>(b) the amount certified in each Interim Payment Certificate within 56 days after the Engineer receives the Statement and supporting documents or, at a time when the Bank’s loan or credit is suspended, the amount shown on any statement submitted by the Contractor, within 14 days after such statement is submitted. Any discrepancy shall be rectified in the next payment to the Contractor; and</a:t>
            </a:r>
          </a:p>
          <a:p>
            <a:pPr>
              <a:lnSpc>
                <a:spcPct val="120000"/>
              </a:lnSpc>
              <a:buNone/>
            </a:pPr>
            <a:r>
              <a:rPr lang="en-US" dirty="0" smtClean="0"/>
              <a:t>(c) the amount certified in the Final Payment Certificate within 56 days after the Employer receives this Payment Certificate or, at a time when the Bank’s loan or credit is suspended, the undisputed amount shown in the Final Statement, within 56 days after the date of notification of the suspension.</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14.8 Delayed Payment</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pPr>
            <a:r>
              <a:rPr lang="en-US" dirty="0" smtClean="0"/>
              <a:t>If the Contractor does not receive payment appropriately</a:t>
            </a:r>
            <a:r>
              <a:rPr lang="en-US" i="1" dirty="0" smtClean="0"/>
              <a:t>, the Contractor shall be entitled to receive financing charges compounded </a:t>
            </a:r>
            <a:r>
              <a:rPr lang="en-US" dirty="0" smtClean="0"/>
              <a:t>monthly. </a:t>
            </a:r>
          </a:p>
          <a:p>
            <a:pPr>
              <a:lnSpc>
                <a:spcPct val="120000"/>
              </a:lnSpc>
            </a:pPr>
            <a:r>
              <a:rPr lang="en-US" dirty="0" smtClean="0"/>
              <a:t>This period shall be deemed to commence on the date for payment.</a:t>
            </a:r>
          </a:p>
          <a:p>
            <a:pPr>
              <a:lnSpc>
                <a:spcPct val="120000"/>
              </a:lnSpc>
            </a:pPr>
            <a:r>
              <a:rPr lang="en-US" dirty="0" smtClean="0"/>
              <a:t>These financing charges shall be calculated at the annual rate of three percentage points above the discount rate.</a:t>
            </a:r>
          </a:p>
          <a:p>
            <a:pPr>
              <a:lnSpc>
                <a:spcPct val="120000"/>
              </a:lnSpc>
            </a:pPr>
            <a:r>
              <a:rPr lang="en-US" dirty="0" smtClean="0"/>
              <a:t>The Contractor shall be entitled to this payment without formal notice or certification, and without prejudice to any other right or remedy.</a:t>
            </a:r>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14.9 Payment of Retention Money</a:t>
            </a:r>
            <a:r>
              <a:rPr lang="en-US" b="1" baseline="60000" dirty="0" smtClean="0"/>
              <a:t>1</a:t>
            </a:r>
            <a:endParaRPr lang="en-US" baseline="60000" dirty="0"/>
          </a:p>
        </p:txBody>
      </p:sp>
      <p:sp>
        <p:nvSpPr>
          <p:cNvPr id="3" name="Content Placeholder 2"/>
          <p:cNvSpPr>
            <a:spLocks noGrp="1"/>
          </p:cNvSpPr>
          <p:nvPr>
            <p:ph idx="1"/>
          </p:nvPr>
        </p:nvSpPr>
        <p:spPr>
          <a:xfrm>
            <a:off x="457200" y="990600"/>
            <a:ext cx="8229600" cy="5562600"/>
          </a:xfrm>
        </p:spPr>
        <p:txBody>
          <a:bodyPr>
            <a:normAutofit fontScale="62500" lnSpcReduction="20000"/>
          </a:bodyPr>
          <a:lstStyle/>
          <a:p>
            <a:pPr>
              <a:lnSpc>
                <a:spcPct val="120000"/>
              </a:lnSpc>
            </a:pPr>
            <a:r>
              <a:rPr lang="en-US" dirty="0" smtClean="0"/>
              <a:t>When the Taking-Over Certificate has been issued for the Works, the first half of the Retention Money shall be certified by the Engineer for payment to the Contractor. </a:t>
            </a:r>
          </a:p>
          <a:p>
            <a:pPr>
              <a:lnSpc>
                <a:spcPct val="120000"/>
              </a:lnSpc>
            </a:pPr>
            <a:r>
              <a:rPr lang="en-US" dirty="0" smtClean="0"/>
              <a:t>If a Taking-Over Certificate is issued for a Section or part of the Works, a proportion of the Retention Money shall be certified and paid. </a:t>
            </a:r>
          </a:p>
          <a:p>
            <a:pPr>
              <a:lnSpc>
                <a:spcPct val="120000"/>
              </a:lnSpc>
            </a:pPr>
            <a:r>
              <a:rPr lang="en-US" dirty="0" smtClean="0"/>
              <a:t>This proportion shall be two-fifths (40%) of the proportion calculated by dividing the estimated contract value of the Section or part, by the estimated final Contract Price.</a:t>
            </a:r>
          </a:p>
          <a:p>
            <a:pPr>
              <a:lnSpc>
                <a:spcPct val="120000"/>
              </a:lnSpc>
            </a:pPr>
            <a:r>
              <a:rPr lang="en-US" dirty="0" smtClean="0"/>
              <a:t>Promptly after the latest of the expiry dates of the Defects Notification Periods, the outstanding balance of the Retention Money shall be certified by the Engineer for payment to the Contractor. </a:t>
            </a:r>
          </a:p>
          <a:p>
            <a:pPr>
              <a:lnSpc>
                <a:spcPct val="120000"/>
              </a:lnSpc>
            </a:pPr>
            <a:r>
              <a:rPr lang="en-US" dirty="0" smtClean="0"/>
              <a:t>If a Taking-Over Certificate was issued for a Section, a proportion of the second half of the Retention Money shall be certified and paid promptly after the expiry date of the Defects Notification Period for the Section. </a:t>
            </a:r>
          </a:p>
          <a:p>
            <a:pPr>
              <a:lnSpc>
                <a:spcPct val="120000"/>
              </a:lnSpc>
            </a:pPr>
            <a:r>
              <a:rPr lang="en-US" dirty="0" smtClean="0"/>
              <a:t>This proportion shall be two-fifths (40%) of the proportion calculated by dividing the estimated contract value of the Section by the estimated final Contract Price.</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t>14.9 Payment of Retention Money</a:t>
            </a:r>
            <a:r>
              <a:rPr lang="en-US" b="1" baseline="60000" dirty="0" smtClean="0"/>
              <a:t>2</a:t>
            </a:r>
            <a:endParaRPr lang="en-US" baseline="60000" dirty="0"/>
          </a:p>
        </p:txBody>
      </p:sp>
      <p:sp>
        <p:nvSpPr>
          <p:cNvPr id="3" name="Content Placeholder 2"/>
          <p:cNvSpPr>
            <a:spLocks noGrp="1"/>
          </p:cNvSpPr>
          <p:nvPr>
            <p:ph idx="1"/>
          </p:nvPr>
        </p:nvSpPr>
        <p:spPr>
          <a:xfrm>
            <a:off x="228600" y="838200"/>
            <a:ext cx="8610600" cy="5638800"/>
          </a:xfrm>
        </p:spPr>
        <p:txBody>
          <a:bodyPr>
            <a:noAutofit/>
          </a:bodyPr>
          <a:lstStyle/>
          <a:p>
            <a:r>
              <a:rPr lang="en-US" sz="2000" dirty="0" smtClean="0"/>
              <a:t>When the Taking-Over Certificate has been issued and the first half of the Retention Money has been certified, the Contractor shall be entitled to substitute a guarantee for the second half of the Retention Money. </a:t>
            </a:r>
          </a:p>
          <a:p>
            <a:r>
              <a:rPr lang="en-US" sz="2000" dirty="0" smtClean="0"/>
              <a:t>On receipt by the Employer of the required guarantee, the Engineer shall certify and the Employer shall pay the second half of the Retention Money. </a:t>
            </a:r>
          </a:p>
          <a:p>
            <a:r>
              <a:rPr lang="en-US" sz="2000" dirty="0" smtClean="0"/>
              <a:t>The Employer shall return the guarantee to the Contractor within 21 days after receiving a copy of the Performance Certificate.</a:t>
            </a:r>
          </a:p>
          <a:p>
            <a:r>
              <a:rPr lang="en-US" sz="2000" dirty="0" smtClean="0"/>
              <a:t>If the Performance Security required is in the form of a demand guarantee, and the amount guaranteed under it when the Taking-Over Certificate is issued is more than half of the Retention Money, then the Retention Money guarantee will not be required. </a:t>
            </a:r>
          </a:p>
          <a:p>
            <a:r>
              <a:rPr lang="en-US" sz="2000" dirty="0" smtClean="0"/>
              <a:t>If the amount guaranteed under the Performance Security when the Taking-Over Certificate is issued is less than half of the Retention Money, the Retention Money guarantee will only be required for the difference between half of the Retention Money and the amount guaranteed under the Performance Security.</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smtClean="0"/>
              <a:t>14.10 Statement at Completion</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a:lnSpc>
                <a:spcPct val="120000"/>
              </a:lnSpc>
            </a:pPr>
            <a:r>
              <a:rPr lang="en-US" dirty="0" smtClean="0"/>
              <a:t>Within 84 days after receiving the Taking-Over Certificate, the Contractor shall submit six copies of a Statement at completion</a:t>
            </a:r>
            <a:r>
              <a:rPr lang="en-US" i="1" dirty="0" smtClean="0"/>
              <a:t>, showing:</a:t>
            </a:r>
          </a:p>
          <a:p>
            <a:pPr>
              <a:lnSpc>
                <a:spcPct val="120000"/>
              </a:lnSpc>
              <a:buNone/>
            </a:pPr>
            <a:r>
              <a:rPr lang="en-US" dirty="0" smtClean="0"/>
              <a:t>(a) the value of all work done up to the date stated in the Taking-Over Certificate for the Works,</a:t>
            </a:r>
          </a:p>
          <a:p>
            <a:pPr>
              <a:lnSpc>
                <a:spcPct val="120000"/>
              </a:lnSpc>
              <a:buNone/>
            </a:pPr>
            <a:r>
              <a:rPr lang="en-US" dirty="0" smtClean="0"/>
              <a:t>(b) any further sums, and</a:t>
            </a:r>
          </a:p>
          <a:p>
            <a:pPr>
              <a:lnSpc>
                <a:spcPct val="120000"/>
              </a:lnSpc>
              <a:buNone/>
            </a:pPr>
            <a:r>
              <a:rPr lang="en-US" dirty="0" smtClean="0"/>
              <a:t>(c) an estimate of any other amounts. </a:t>
            </a:r>
          </a:p>
          <a:p>
            <a:pPr>
              <a:lnSpc>
                <a:spcPct val="120000"/>
              </a:lnSpc>
              <a:buNone/>
            </a:pPr>
            <a:r>
              <a:rPr lang="en-US" dirty="0" smtClean="0"/>
              <a:t>	Estimated amounts shall be shown separately in this Statement at completion.</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600" b="1" dirty="0" smtClean="0"/>
              <a:t>14.11 Application for Final Payment Certificate</a:t>
            </a:r>
            <a:endParaRPr lang="en-US" sz="3600"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pPr>
              <a:lnSpc>
                <a:spcPct val="120000"/>
              </a:lnSpc>
            </a:pPr>
            <a:r>
              <a:rPr lang="en-US" dirty="0" smtClean="0"/>
              <a:t>Within 56 days after receiving the Performance Certificate, the Contractor shall submit six copies of a draft final statement showing:</a:t>
            </a:r>
          </a:p>
          <a:p>
            <a:pPr>
              <a:lnSpc>
                <a:spcPct val="120000"/>
              </a:lnSpc>
              <a:buNone/>
            </a:pPr>
            <a:r>
              <a:rPr lang="en-US" dirty="0" smtClean="0"/>
              <a:t>(a) the value of all work done in accordance with the Contract, and</a:t>
            </a:r>
          </a:p>
          <a:p>
            <a:pPr>
              <a:lnSpc>
                <a:spcPct val="120000"/>
              </a:lnSpc>
              <a:buNone/>
            </a:pPr>
            <a:r>
              <a:rPr lang="en-US" dirty="0" smtClean="0"/>
              <a:t>(b) any further sums. </a:t>
            </a:r>
          </a:p>
          <a:p>
            <a:pPr>
              <a:lnSpc>
                <a:spcPct val="120000"/>
              </a:lnSpc>
            </a:pPr>
            <a:r>
              <a:rPr lang="en-US" dirty="0" smtClean="0"/>
              <a:t>If the Engineer disagrees with, the Contractor shall make such changes in the draft as may be agreed between them. </a:t>
            </a:r>
          </a:p>
          <a:p>
            <a:pPr>
              <a:lnSpc>
                <a:spcPct val="120000"/>
              </a:lnSpc>
            </a:pPr>
            <a:r>
              <a:rPr lang="en-US" dirty="0" smtClean="0"/>
              <a:t>This agreed statement is referred to in these Conditions as the “Final Statement".</a:t>
            </a:r>
          </a:p>
          <a:p>
            <a:pPr>
              <a:lnSpc>
                <a:spcPct val="120000"/>
              </a:lnSpc>
            </a:pPr>
            <a:r>
              <a:rPr lang="en-US" dirty="0" smtClean="0"/>
              <a:t>However if, following discussions between the Engineer and the Contractor, it becomes evident that a dispute exists, the Engineer shall deliver to the Employer an Interim Payment Certificate for the agreed parts of the draft final statement. </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14.12 Discharge</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When submitting the Final Statement, the Contractor shall submit a discharge which confirms that the total of the Final Statement represents full and final settlement of all moneys due to the Contractor under or in connection with the Contract.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b="1" dirty="0" smtClean="0"/>
              <a:t>1.15 Inspections </a:t>
            </a:r>
            <a:r>
              <a:rPr lang="en-US" b="1" dirty="0"/>
              <a:t>and </a:t>
            </a:r>
            <a:r>
              <a:rPr lang="en-US" b="1" dirty="0" smtClean="0"/>
              <a:t>Audit by </a:t>
            </a:r>
            <a:r>
              <a:rPr lang="en-US" b="1" dirty="0"/>
              <a:t>the Bank</a:t>
            </a:r>
            <a:endParaRPr lang="en-US" dirty="0"/>
          </a:p>
        </p:txBody>
      </p:sp>
      <p:sp>
        <p:nvSpPr>
          <p:cNvPr id="3" name="Content Placeholder 2"/>
          <p:cNvSpPr>
            <a:spLocks noGrp="1"/>
          </p:cNvSpPr>
          <p:nvPr>
            <p:ph idx="1"/>
          </p:nvPr>
        </p:nvSpPr>
        <p:spPr/>
        <p:txBody>
          <a:bodyPr/>
          <a:lstStyle/>
          <a:p>
            <a:pPr>
              <a:lnSpc>
                <a:spcPct val="130000"/>
              </a:lnSpc>
              <a:buNone/>
            </a:pPr>
            <a:r>
              <a:rPr lang="en-US" dirty="0"/>
              <a:t>The Contractor shall permit the Bank </a:t>
            </a:r>
            <a:r>
              <a:rPr lang="en-US" dirty="0" smtClean="0"/>
              <a:t>to inspect </a:t>
            </a:r>
            <a:r>
              <a:rPr lang="en-US" dirty="0"/>
              <a:t>the Site and/or the Contractor's accounts and records relating to </a:t>
            </a:r>
            <a:r>
              <a:rPr lang="en-US" dirty="0" smtClean="0"/>
              <a:t>the performance </a:t>
            </a:r>
            <a:r>
              <a:rPr lang="en-US" dirty="0"/>
              <a:t>of the Contract and to have such accounts and records audited </a:t>
            </a:r>
            <a:r>
              <a:rPr lang="en-US" dirty="0" smtClean="0"/>
              <a:t>by auditors </a:t>
            </a:r>
            <a:r>
              <a:rPr lang="en-US" dirty="0"/>
              <a:t>appointed by the Bank if required by the Bank.</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14.13 Issue of Final Payment Certificate</a:t>
            </a:r>
            <a:endParaRPr lang="en-US" dirty="0"/>
          </a:p>
        </p:txBody>
      </p:sp>
      <p:sp>
        <p:nvSpPr>
          <p:cNvPr id="3" name="Content Placeholder 2"/>
          <p:cNvSpPr>
            <a:spLocks noGrp="1"/>
          </p:cNvSpPr>
          <p:nvPr>
            <p:ph idx="1"/>
          </p:nvPr>
        </p:nvSpPr>
        <p:spPr/>
        <p:txBody>
          <a:bodyPr>
            <a:normAutofit fontScale="85000" lnSpcReduction="10000"/>
          </a:bodyPr>
          <a:lstStyle/>
          <a:p>
            <a:pPr>
              <a:lnSpc>
                <a:spcPct val="120000"/>
              </a:lnSpc>
            </a:pPr>
            <a:r>
              <a:rPr lang="en-US" dirty="0" smtClean="0"/>
              <a:t>Within 28 days after receiving the Final Statement and discharge, </a:t>
            </a:r>
            <a:r>
              <a:rPr lang="en-US" i="1" dirty="0" smtClean="0"/>
              <a:t>the Engineer shall issue the Final Payment Certificate </a:t>
            </a:r>
            <a:r>
              <a:rPr lang="en-US" dirty="0" smtClean="0"/>
              <a:t>which shall state:</a:t>
            </a:r>
          </a:p>
          <a:p>
            <a:pPr>
              <a:lnSpc>
                <a:spcPct val="120000"/>
              </a:lnSpc>
              <a:buNone/>
            </a:pPr>
            <a:r>
              <a:rPr lang="en-US" dirty="0" smtClean="0"/>
              <a:t>(a) the amount which he fairly determines is finally due, and</a:t>
            </a:r>
          </a:p>
          <a:p>
            <a:pPr>
              <a:lnSpc>
                <a:spcPct val="120000"/>
              </a:lnSpc>
              <a:buNone/>
            </a:pPr>
            <a:r>
              <a:rPr lang="en-US" dirty="0" smtClean="0"/>
              <a:t>(b) the balance due from the Employer to the Contractor or from the Contractor to the Employer.</a:t>
            </a:r>
          </a:p>
          <a:p>
            <a:pPr>
              <a:lnSpc>
                <a:spcPct val="120000"/>
              </a:lnSpc>
            </a:pPr>
            <a:r>
              <a:rPr lang="en-US" dirty="0" smtClean="0"/>
              <a:t>If the Contractor has not applied for a Final Payment Certificate, </a:t>
            </a:r>
            <a:r>
              <a:rPr lang="en-US" i="1" dirty="0" smtClean="0"/>
              <a:t>the Engineer shall request the Contractor to do so. </a:t>
            </a:r>
          </a:p>
          <a:p>
            <a:pPr>
              <a:lnSpc>
                <a:spcPct val="120000"/>
              </a:lnSpc>
            </a:pPr>
            <a:r>
              <a:rPr lang="en-US" i="1" dirty="0" smtClean="0"/>
              <a:t>If the Contractor fails </a:t>
            </a:r>
            <a:r>
              <a:rPr lang="en-US" dirty="0" smtClean="0"/>
              <a:t>to submit an application within 28 days, the Engineer shall issue the Final Payment Certificate.</a:t>
            </a:r>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t>14.14 Cessation of Employer’s Liability</a:t>
            </a:r>
            <a:endParaRPr lang="en-US" sz="4000" dirty="0"/>
          </a:p>
        </p:txBody>
      </p:sp>
      <p:sp>
        <p:nvSpPr>
          <p:cNvPr id="3" name="Content Placeholder 2"/>
          <p:cNvSpPr>
            <a:spLocks noGrp="1"/>
          </p:cNvSpPr>
          <p:nvPr>
            <p:ph idx="1"/>
          </p:nvPr>
        </p:nvSpPr>
        <p:spPr>
          <a:xfrm>
            <a:off x="457200" y="990600"/>
            <a:ext cx="8229600" cy="5562600"/>
          </a:xfrm>
        </p:spPr>
        <p:txBody>
          <a:bodyPr>
            <a:normAutofit/>
          </a:bodyPr>
          <a:lstStyle/>
          <a:p>
            <a:pPr>
              <a:lnSpc>
                <a:spcPct val="120000"/>
              </a:lnSpc>
            </a:pPr>
            <a:r>
              <a:rPr lang="en-US" dirty="0" smtClean="0"/>
              <a:t>The Employer shall not be liable to the Contractor for any matter, except to the extent that the Contractor shall have included an amount expressly for it:</a:t>
            </a:r>
          </a:p>
          <a:p>
            <a:pPr>
              <a:lnSpc>
                <a:spcPct val="120000"/>
              </a:lnSpc>
              <a:buNone/>
            </a:pPr>
            <a:r>
              <a:rPr lang="en-US" dirty="0" smtClean="0"/>
              <a:t>(a) in the Final Statement ,and</a:t>
            </a:r>
          </a:p>
          <a:p>
            <a:pPr>
              <a:lnSpc>
                <a:spcPct val="120000"/>
              </a:lnSpc>
              <a:buNone/>
            </a:pPr>
            <a:r>
              <a:rPr lang="en-US" dirty="0" smtClean="0"/>
              <a:t>(b) in the Statement at completion</a:t>
            </a:r>
            <a:r>
              <a:rPr lang="en-US" i="1" dirty="0" smtClean="0"/>
              <a:t>.</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14.15 Currencies of Payment</a:t>
            </a:r>
            <a:endParaRPr lang="en-US" dirty="0"/>
          </a:p>
        </p:txBody>
      </p:sp>
      <p:sp>
        <p:nvSpPr>
          <p:cNvPr id="3" name="Content Placeholder 2"/>
          <p:cNvSpPr>
            <a:spLocks noGrp="1"/>
          </p:cNvSpPr>
          <p:nvPr>
            <p:ph idx="1"/>
          </p:nvPr>
        </p:nvSpPr>
        <p:spPr>
          <a:xfrm>
            <a:off x="0" y="990600"/>
            <a:ext cx="9144000" cy="5562600"/>
          </a:xfrm>
        </p:spPr>
        <p:txBody>
          <a:bodyPr>
            <a:noAutofit/>
          </a:bodyPr>
          <a:lstStyle/>
          <a:p>
            <a:pPr>
              <a:spcBef>
                <a:spcPts val="600"/>
              </a:spcBef>
            </a:pPr>
            <a:r>
              <a:rPr lang="en-US" sz="2000" dirty="0" smtClean="0"/>
              <a:t>If more than one currency is so named, payments shall be made as follows:</a:t>
            </a:r>
          </a:p>
          <a:p>
            <a:pPr>
              <a:spcBef>
                <a:spcPts val="600"/>
              </a:spcBef>
              <a:buNone/>
            </a:pPr>
            <a:r>
              <a:rPr lang="en-US" sz="2000" dirty="0" smtClean="0"/>
              <a:t>(a) if the Accepted Contract Amount was expressed in Local Currency only:</a:t>
            </a:r>
          </a:p>
          <a:p>
            <a:pPr>
              <a:spcBef>
                <a:spcPts val="600"/>
              </a:spcBef>
              <a:buNone/>
            </a:pPr>
            <a:r>
              <a:rPr lang="en-US" sz="2000" dirty="0" smtClean="0"/>
              <a:t>	(</a:t>
            </a:r>
            <a:r>
              <a:rPr lang="en-US" sz="2000" dirty="0" err="1" smtClean="0"/>
              <a:t>i</a:t>
            </a:r>
            <a:r>
              <a:rPr lang="en-US" sz="2000" dirty="0" smtClean="0"/>
              <a:t>) the fixed rates of exchange shall be as stated in the Schedule of Payment Currencies;</a:t>
            </a:r>
          </a:p>
          <a:p>
            <a:pPr>
              <a:spcBef>
                <a:spcPts val="600"/>
              </a:spcBef>
              <a:buNone/>
            </a:pPr>
            <a:r>
              <a:rPr lang="en-US" sz="2000" dirty="0" smtClean="0"/>
              <a:t>	(ii) payments and deductions </a:t>
            </a:r>
            <a:r>
              <a:rPr lang="en-US" sz="2000" i="1" dirty="0" smtClean="0"/>
              <a:t>shall be </a:t>
            </a:r>
            <a:r>
              <a:rPr lang="en-US" sz="2000" dirty="0" smtClean="0"/>
              <a:t>made in the applicable currencies and proportions; and</a:t>
            </a:r>
          </a:p>
          <a:p>
            <a:pPr>
              <a:spcBef>
                <a:spcPts val="600"/>
              </a:spcBef>
              <a:buNone/>
            </a:pPr>
            <a:r>
              <a:rPr lang="en-US" sz="2000" dirty="0" smtClean="0"/>
              <a:t>	(iii) other payments and deductions </a:t>
            </a:r>
            <a:r>
              <a:rPr lang="en-US" sz="2000" i="1" dirty="0" smtClean="0"/>
              <a:t>shall be made </a:t>
            </a:r>
            <a:r>
              <a:rPr lang="en-US" sz="2000" dirty="0" smtClean="0"/>
              <a:t>in the currencies specified in (a)(</a:t>
            </a:r>
            <a:r>
              <a:rPr lang="en-US" sz="2000" dirty="0" err="1" smtClean="0"/>
              <a:t>i</a:t>
            </a:r>
            <a:r>
              <a:rPr lang="en-US" sz="2000" dirty="0" smtClean="0"/>
              <a:t>) above;</a:t>
            </a:r>
          </a:p>
          <a:p>
            <a:pPr>
              <a:spcBef>
                <a:spcPts val="600"/>
              </a:spcBef>
              <a:buNone/>
            </a:pPr>
            <a:r>
              <a:rPr lang="en-US" sz="2000" dirty="0" smtClean="0"/>
              <a:t>(b) payment of the damages specified in the Contract Data, shall be made in the currencies and proportions specified in the Schedule of Payment currencies;</a:t>
            </a:r>
          </a:p>
          <a:p>
            <a:pPr>
              <a:spcBef>
                <a:spcPts val="600"/>
              </a:spcBef>
              <a:buNone/>
            </a:pPr>
            <a:r>
              <a:rPr lang="en-US" sz="2000" dirty="0" smtClean="0"/>
              <a:t>(c) other payments to the Employer shall be made in the currency was expended by the Employer, or in such currency as may be agreed by both Parties;</a:t>
            </a:r>
          </a:p>
          <a:p>
            <a:pPr>
              <a:spcBef>
                <a:spcPts val="600"/>
              </a:spcBef>
              <a:buNone/>
            </a:pPr>
            <a:r>
              <a:rPr lang="en-US" sz="2000" dirty="0" smtClean="0"/>
              <a:t>(d) if any amount payable by the Contractor in a particular currency exceeds the sum payable by the Employer to the Contractor in that currency, the Employer may recover the balance of this amount from the sums otherwise payable to the Contractor in other currencies; </a:t>
            </a:r>
            <a:r>
              <a:rPr lang="en-US" sz="2000" smtClean="0"/>
              <a:t>and </a:t>
            </a:r>
            <a:endParaRPr lang="en-US" sz="2000" dirty="0" smtClean="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normAutofit/>
          </a:bodyPr>
          <a:lstStyle/>
          <a:p>
            <a:r>
              <a:rPr lang="en-US" sz="3600" dirty="0" smtClean="0"/>
              <a:t>15. Termination by Employer</a:t>
            </a:r>
            <a:endParaRPr lang="en-US" sz="36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15.1 Notice to Correct</a:t>
            </a:r>
            <a:endParaRPr lang="en-US" dirty="0"/>
          </a:p>
        </p:txBody>
      </p:sp>
      <p:sp>
        <p:nvSpPr>
          <p:cNvPr id="3" name="Content Placeholder 2"/>
          <p:cNvSpPr>
            <a:spLocks noGrp="1"/>
          </p:cNvSpPr>
          <p:nvPr>
            <p:ph idx="1"/>
          </p:nvPr>
        </p:nvSpPr>
        <p:spPr/>
        <p:txBody>
          <a:bodyPr/>
          <a:lstStyle/>
          <a:p>
            <a:pPr>
              <a:lnSpc>
                <a:spcPct val="150000"/>
              </a:lnSpc>
            </a:pPr>
            <a:r>
              <a:rPr lang="en-US" dirty="0" smtClean="0"/>
              <a:t>If the Contractor fails to carry out any obligation under the Contract, the Engineer may by notice require the Contractor to make good the failure and to remedy it within a specified reasonable time.</a:t>
            </a:r>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15.2 Termination by Employer</a:t>
            </a:r>
            <a:r>
              <a:rPr lang="en-US" b="1" baseline="60000" dirty="0" smtClean="0"/>
              <a:t>1</a:t>
            </a:r>
            <a:endParaRPr lang="en-US" baseline="60000" dirty="0"/>
          </a:p>
        </p:txBody>
      </p:sp>
      <p:sp>
        <p:nvSpPr>
          <p:cNvPr id="3" name="Content Placeholder 2"/>
          <p:cNvSpPr>
            <a:spLocks noGrp="1"/>
          </p:cNvSpPr>
          <p:nvPr>
            <p:ph idx="1"/>
          </p:nvPr>
        </p:nvSpPr>
        <p:spPr/>
        <p:txBody>
          <a:bodyPr>
            <a:normAutofit/>
          </a:bodyPr>
          <a:lstStyle/>
          <a:p>
            <a:pPr>
              <a:buNone/>
            </a:pPr>
            <a:r>
              <a:rPr lang="en-US" dirty="0" smtClean="0"/>
              <a:t>The Employer shall terminate the Contract if the Contractor:</a:t>
            </a:r>
          </a:p>
          <a:p>
            <a:pPr>
              <a:buNone/>
            </a:pPr>
            <a:r>
              <a:rPr lang="en-US" dirty="0" smtClean="0"/>
              <a:t>(a) fails to comply with “</a:t>
            </a:r>
            <a:r>
              <a:rPr lang="en-US" i="1" dirty="0" smtClean="0"/>
              <a:t>Performance Security” or “Notice to Correct”,</a:t>
            </a:r>
          </a:p>
          <a:p>
            <a:pPr>
              <a:buNone/>
            </a:pPr>
            <a:r>
              <a:rPr lang="en-US" dirty="0" smtClean="0"/>
              <a:t>(b) abandons the Works,</a:t>
            </a:r>
          </a:p>
          <a:p>
            <a:pPr>
              <a:buNone/>
            </a:pPr>
            <a:r>
              <a:rPr lang="en-US" dirty="0" smtClean="0"/>
              <a:t>(c) fails:</a:t>
            </a:r>
          </a:p>
          <a:p>
            <a:pPr>
              <a:buNone/>
            </a:pPr>
            <a:r>
              <a:rPr lang="en-US" dirty="0" smtClean="0"/>
              <a:t>	(</a:t>
            </a:r>
            <a:r>
              <a:rPr lang="en-US" dirty="0" err="1" smtClean="0"/>
              <a:t>i</a:t>
            </a:r>
            <a:r>
              <a:rPr lang="en-US" dirty="0" smtClean="0"/>
              <a:t>) to proceed with the Works</a:t>
            </a:r>
            <a:r>
              <a:rPr lang="en-US" i="1" dirty="0" smtClean="0"/>
              <a:t>, or</a:t>
            </a:r>
          </a:p>
          <a:p>
            <a:pPr>
              <a:buNone/>
            </a:pPr>
            <a:r>
              <a:rPr lang="en-US" dirty="0" smtClean="0"/>
              <a:t>	(ii) to comply with a notice issued under “</a:t>
            </a:r>
            <a:r>
              <a:rPr lang="en-US" i="1" dirty="0" smtClean="0"/>
              <a:t>Rejection” or “Remedial Work” within 28 days,</a:t>
            </a:r>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15.2 Termination by Employer</a:t>
            </a:r>
            <a:r>
              <a:rPr lang="en-US" b="1" baseline="60000" dirty="0" smtClean="0"/>
              <a:t>2</a:t>
            </a:r>
            <a:endParaRPr lang="en-US" baseline="60000"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(d) subcontracts the whole of the Works,</a:t>
            </a:r>
          </a:p>
          <a:p>
            <a:pPr>
              <a:buNone/>
            </a:pPr>
            <a:r>
              <a:rPr lang="en-US" dirty="0" smtClean="0"/>
              <a:t>(e) becomes bankrupt or insolvent, goes into liquidation, has a receiving or administration order made against him, compounds with his creditors, or carries on business under a receiver, trustee or manager for the benefit of his creditors, or</a:t>
            </a:r>
          </a:p>
          <a:p>
            <a:pPr>
              <a:buNone/>
            </a:pPr>
            <a:r>
              <a:rPr lang="en-US" dirty="0" smtClean="0"/>
              <a:t>(f) gives or offers to give to any person any bribe, gift, gratuity, commission or other thing of value, as an inducement or reward:</a:t>
            </a:r>
          </a:p>
          <a:p>
            <a:pPr>
              <a:buNone/>
            </a:pPr>
            <a:r>
              <a:rPr lang="en-US" dirty="0" smtClean="0"/>
              <a:t>	(</a:t>
            </a:r>
            <a:r>
              <a:rPr lang="en-US" dirty="0" err="1" smtClean="0"/>
              <a:t>i</a:t>
            </a:r>
            <a:r>
              <a:rPr lang="en-US" dirty="0" smtClean="0"/>
              <a:t>) for doing or forbearing to do any action in relation to the Contract, or</a:t>
            </a:r>
          </a:p>
          <a:p>
            <a:pPr>
              <a:buNone/>
            </a:pPr>
            <a:r>
              <a:rPr lang="en-US" dirty="0" smtClean="0"/>
              <a:t>	(ii) for showing or forbearing to show favor or disfavor to any person in relation to the Contract,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15.2 Termination by Employer</a:t>
            </a:r>
            <a:r>
              <a:rPr lang="en-US" b="1" baseline="60000" dirty="0" smtClean="0"/>
              <a:t>3</a:t>
            </a:r>
            <a:endParaRPr lang="en-US" baseline="60000" dirty="0"/>
          </a:p>
        </p:txBody>
      </p:sp>
      <p:sp>
        <p:nvSpPr>
          <p:cNvPr id="3" name="Content Placeholder 2"/>
          <p:cNvSpPr>
            <a:spLocks noGrp="1"/>
          </p:cNvSpPr>
          <p:nvPr>
            <p:ph idx="1"/>
          </p:nvPr>
        </p:nvSpPr>
        <p:spPr/>
        <p:txBody>
          <a:bodyPr>
            <a:normAutofit fontScale="92500" lnSpcReduction="20000"/>
          </a:bodyPr>
          <a:lstStyle/>
          <a:p>
            <a:r>
              <a:rPr lang="en-US" dirty="0" smtClean="0"/>
              <a:t>In any of these events, the Employer may, upon giving </a:t>
            </a:r>
            <a:r>
              <a:rPr lang="en-US" b="1" u="sng" dirty="0" smtClean="0"/>
              <a:t>14 days’ notice</a:t>
            </a:r>
            <a:r>
              <a:rPr lang="en-US" dirty="0" smtClean="0"/>
              <a:t>, terminate the Contract. </a:t>
            </a:r>
          </a:p>
          <a:p>
            <a:r>
              <a:rPr lang="en-US" dirty="0" smtClean="0"/>
              <a:t>However, in the case of sub-paragraph (e) or (f), the Employer may by notice terminate the Contract immediately.</a:t>
            </a:r>
          </a:p>
          <a:p>
            <a:r>
              <a:rPr lang="en-US" dirty="0" smtClean="0"/>
              <a:t>After termination, the Employer may complete the Works and/or arrange for any other entities to do so. </a:t>
            </a:r>
          </a:p>
          <a:p>
            <a:r>
              <a:rPr lang="en-US" dirty="0" smtClean="0"/>
              <a:t>The Employer and these entities may then use any Goods, Contractor’s Documents and other design documents made by the Contractor.</a:t>
            </a:r>
          </a:p>
          <a:p>
            <a:r>
              <a:rPr lang="en-US" dirty="0" smtClean="0"/>
              <a:t>If the Contractor has failed to make a payment due to the Employer, Contractor’s equipment on site may be sold by the Employer in order to recover this payment. </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15.3 Valuation at Date of Termination</a:t>
            </a:r>
            <a:endParaRPr lang="en-US" dirty="0"/>
          </a:p>
        </p:txBody>
      </p:sp>
      <p:sp>
        <p:nvSpPr>
          <p:cNvPr id="3" name="Content Placeholder 2"/>
          <p:cNvSpPr>
            <a:spLocks noGrp="1"/>
          </p:cNvSpPr>
          <p:nvPr>
            <p:ph idx="1"/>
          </p:nvPr>
        </p:nvSpPr>
        <p:spPr/>
        <p:txBody>
          <a:bodyPr/>
          <a:lstStyle/>
          <a:p>
            <a:pPr>
              <a:lnSpc>
                <a:spcPct val="150000"/>
              </a:lnSpc>
            </a:pPr>
            <a:r>
              <a:rPr lang="en-US" dirty="0" smtClean="0"/>
              <a:t>As soon as practicable after a notice of termination</a:t>
            </a:r>
            <a:r>
              <a:rPr lang="en-US" i="1" dirty="0" smtClean="0"/>
              <a:t>, the Engineer shall proceed to determine the value of the Works, </a:t>
            </a:r>
            <a:r>
              <a:rPr lang="en-US" dirty="0" smtClean="0"/>
              <a:t>Goods and Contractor’s Documents, and any other sums due to the Contractor.</a:t>
            </a:r>
            <a:endParaRPr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15.4 Payment after Termination</a:t>
            </a:r>
            <a:endParaRPr lang="en-US" dirty="0"/>
          </a:p>
        </p:txBody>
      </p:sp>
      <p:sp>
        <p:nvSpPr>
          <p:cNvPr id="3" name="Content Placeholder 2"/>
          <p:cNvSpPr>
            <a:spLocks noGrp="1"/>
          </p:cNvSpPr>
          <p:nvPr>
            <p:ph idx="1"/>
          </p:nvPr>
        </p:nvSpPr>
        <p:spPr>
          <a:xfrm>
            <a:off x="457200" y="990600"/>
            <a:ext cx="8229600" cy="5562600"/>
          </a:xfrm>
        </p:spPr>
        <p:txBody>
          <a:bodyPr>
            <a:normAutofit fontScale="85000" lnSpcReduction="10000"/>
          </a:bodyPr>
          <a:lstStyle/>
          <a:p>
            <a:pPr>
              <a:lnSpc>
                <a:spcPct val="120000"/>
              </a:lnSpc>
            </a:pPr>
            <a:r>
              <a:rPr lang="en-US" dirty="0" smtClean="0"/>
              <a:t>After a notice of termination </a:t>
            </a:r>
            <a:r>
              <a:rPr lang="en-US" i="1" dirty="0" smtClean="0"/>
              <a:t>has </a:t>
            </a:r>
            <a:r>
              <a:rPr lang="en-US" dirty="0" smtClean="0"/>
              <a:t>taken effect, the Employer may:</a:t>
            </a:r>
          </a:p>
          <a:p>
            <a:pPr>
              <a:lnSpc>
                <a:spcPct val="120000"/>
              </a:lnSpc>
              <a:buNone/>
            </a:pPr>
            <a:r>
              <a:rPr lang="en-US" dirty="0" smtClean="0"/>
              <a:t>(a) Proceed with “</a:t>
            </a:r>
            <a:r>
              <a:rPr lang="en-US" i="1" dirty="0" smtClean="0"/>
              <a:t>Employer’s Claims”,</a:t>
            </a:r>
          </a:p>
          <a:p>
            <a:pPr>
              <a:lnSpc>
                <a:spcPct val="120000"/>
              </a:lnSpc>
              <a:buNone/>
            </a:pPr>
            <a:r>
              <a:rPr lang="en-US" dirty="0" smtClean="0"/>
              <a:t>(b) withhold further payments to the Contractor until the costs of execution, completion and remedying of any defects, damages for delay in completion, and/or</a:t>
            </a:r>
          </a:p>
          <a:p>
            <a:pPr>
              <a:lnSpc>
                <a:spcPct val="120000"/>
              </a:lnSpc>
              <a:buNone/>
            </a:pPr>
            <a:r>
              <a:rPr lang="en-US" dirty="0" smtClean="0"/>
              <a:t>(c) recover from the Contractor any losses and damages incurred by the Employer and any extra costs of completing the Works, after allowing for any sum due to the Contractor</a:t>
            </a:r>
            <a:r>
              <a:rPr lang="en-US" i="1" dirty="0" smtClean="0"/>
              <a:t>. </a:t>
            </a:r>
          </a:p>
          <a:p>
            <a:pPr>
              <a:lnSpc>
                <a:spcPct val="120000"/>
              </a:lnSpc>
              <a:buNone/>
            </a:pPr>
            <a:r>
              <a:rPr lang="en-US" i="1" dirty="0" smtClean="0"/>
              <a:t>	After </a:t>
            </a:r>
            <a:r>
              <a:rPr lang="en-US" dirty="0" smtClean="0"/>
              <a:t>recovering any such losses, damages and extra costs, the Employer shall pay any balance to the Contractor.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GENERAL PROVISIONS</a:t>
            </a:r>
            <a:endParaRPr lang="en-US" dirty="0"/>
          </a:p>
        </p:txBody>
      </p:sp>
      <p:sp>
        <p:nvSpPr>
          <p:cNvPr id="3" name="Content Placeholder 2"/>
          <p:cNvSpPr>
            <a:spLocks noGrp="1"/>
          </p:cNvSpPr>
          <p:nvPr>
            <p:ph type="body"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Employer</a:t>
            </a:r>
            <a:endParaRPr lang="en-US" dirty="0"/>
          </a:p>
        </p:txBody>
      </p:sp>
      <p:sp>
        <p:nvSpPr>
          <p:cNvPr id="3" name="Content Placeholder 2"/>
          <p:cNvSpPr>
            <a:spLocks noGrp="1"/>
          </p:cNvSpPr>
          <p:nvPr>
            <p:ph type="body" idx="1"/>
          </p:nvPr>
        </p:nvSpPr>
        <p:spPr/>
        <p:txBody>
          <a:bodyPr/>
          <a:lstStyle/>
          <a:p>
            <a:pPr>
              <a:buNone/>
            </a:pPr>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600" b="1" dirty="0" smtClean="0"/>
              <a:t>15.5 Employer’s Entitlement to Termination for Convenience</a:t>
            </a:r>
            <a:endParaRPr lang="en-US" sz="3600" dirty="0"/>
          </a:p>
        </p:txBody>
      </p:sp>
      <p:sp>
        <p:nvSpPr>
          <p:cNvPr id="3" name="Content Placeholder 2"/>
          <p:cNvSpPr>
            <a:spLocks noGrp="1"/>
          </p:cNvSpPr>
          <p:nvPr>
            <p:ph idx="1"/>
          </p:nvPr>
        </p:nvSpPr>
        <p:spPr/>
        <p:txBody>
          <a:bodyPr>
            <a:normAutofit/>
          </a:bodyPr>
          <a:lstStyle/>
          <a:p>
            <a:r>
              <a:rPr lang="en-US" dirty="0" smtClean="0"/>
              <a:t>The Employer shall terminate the Contract, by giving notice of such termination to the Contractor. </a:t>
            </a:r>
          </a:p>
          <a:p>
            <a:r>
              <a:rPr lang="en-US" dirty="0" smtClean="0"/>
              <a:t>The termination shall take effect </a:t>
            </a:r>
            <a:r>
              <a:rPr lang="en-US" b="1" u="sng" dirty="0" smtClean="0"/>
              <a:t>28 days after </a:t>
            </a:r>
            <a:r>
              <a:rPr lang="en-US" dirty="0" smtClean="0"/>
              <a:t>the later of the dates on which the Contractor receives this </a:t>
            </a:r>
            <a:r>
              <a:rPr lang="en-US" i="1" u="sng" dirty="0" smtClean="0"/>
              <a:t>notice</a:t>
            </a:r>
            <a:r>
              <a:rPr lang="en-US" dirty="0" smtClean="0"/>
              <a:t> or the Employer returns the </a:t>
            </a:r>
            <a:r>
              <a:rPr lang="en-US" i="1" u="sng" dirty="0" smtClean="0"/>
              <a:t>Performance Security</a:t>
            </a:r>
            <a:r>
              <a:rPr lang="en-US" dirty="0" smtClean="0"/>
              <a:t>. </a:t>
            </a:r>
          </a:p>
          <a:p>
            <a:r>
              <a:rPr lang="en-US" dirty="0" smtClean="0"/>
              <a:t>The Employer shall not terminate the Contract in order to execute the Works himself or to arrange for another contractor or to avoid a termination of the Contract by the Contractor</a:t>
            </a:r>
            <a:r>
              <a:rPr lang="en-US" i="1" dirty="0" smtClean="0"/>
              <a:t>.</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15.6 Corrupt or Fraudulent Practices</a:t>
            </a:r>
            <a:endParaRPr lang="en-US" dirty="0"/>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pPr>
              <a:buNone/>
            </a:pPr>
            <a:r>
              <a:rPr lang="en-US" dirty="0" smtClean="0"/>
              <a:t>If the Employer determines that the Contractor has engaged in corrupt, fraudulent, collusive or coercive practices, then the Employer may, after giving </a:t>
            </a:r>
            <a:r>
              <a:rPr lang="en-US" b="1" u="sng" dirty="0" smtClean="0"/>
              <a:t>14 days notice</a:t>
            </a:r>
            <a:r>
              <a:rPr lang="en-US" dirty="0" smtClean="0"/>
              <a:t>, terminate the Contractor’s employment.</a:t>
            </a:r>
          </a:p>
          <a:p>
            <a:pPr>
              <a:buNone/>
            </a:pPr>
            <a:r>
              <a:rPr lang="en-US" dirty="0" smtClean="0"/>
              <a:t>For the purposes of this Sub-Clause:</a:t>
            </a:r>
          </a:p>
          <a:p>
            <a:pPr>
              <a:buNone/>
            </a:pPr>
            <a:r>
              <a:rPr lang="en-US" dirty="0" smtClean="0"/>
              <a:t>(a) “corrupt practice” means the offering, giving, receiving or soliciting of any thing of value to influence the action of a public official.</a:t>
            </a:r>
          </a:p>
          <a:p>
            <a:pPr>
              <a:buNone/>
            </a:pPr>
            <a:r>
              <a:rPr lang="en-US" dirty="0" smtClean="0"/>
              <a:t>(b) “fraudulent practice” means a misrepresentation of facts in order to influence a procurement process.</a:t>
            </a:r>
          </a:p>
          <a:p>
            <a:pPr>
              <a:buNone/>
            </a:pPr>
            <a:r>
              <a:rPr lang="en-US" dirty="0" smtClean="0"/>
              <a:t>(c) “collusive practice” means a scheme or arrangement between two or more bidders, with or without the knowledge of the Borrower, designed to establish bid prices at artificial, non-competitive levels.</a:t>
            </a:r>
          </a:p>
          <a:p>
            <a:pPr>
              <a:buNone/>
            </a:pPr>
            <a:r>
              <a:rPr lang="en-US" dirty="0" smtClean="0"/>
              <a:t>(d) “coercive practice” means harming or threatening persons or property to influence them in the procurement process.</a:t>
            </a:r>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406900"/>
            <a:ext cx="8305800" cy="1362075"/>
          </a:xfrm>
        </p:spPr>
        <p:txBody>
          <a:bodyPr>
            <a:normAutofit/>
          </a:bodyPr>
          <a:lstStyle/>
          <a:p>
            <a:r>
              <a:rPr lang="en-US" sz="2800" dirty="0" smtClean="0"/>
              <a:t>16. Suspension and Termination by Contractor</a:t>
            </a:r>
            <a:endParaRPr lang="en-US" sz="28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16.1 Contractor’s Entitlement to Suspend Work</a:t>
            </a:r>
            <a:r>
              <a:rPr lang="en-US" sz="3200" b="1" baseline="60000" dirty="0" smtClean="0"/>
              <a:t>1</a:t>
            </a:r>
            <a:endParaRPr lang="en-US" sz="3200"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If the Engineer fails to “</a:t>
            </a:r>
            <a:r>
              <a:rPr lang="en-US" i="1" dirty="0" smtClean="0"/>
              <a:t>Issue Interim Payment Certificates” or to make “Financial Arrangements”, the Contractor may, after </a:t>
            </a:r>
            <a:r>
              <a:rPr lang="en-US" dirty="0" smtClean="0"/>
              <a:t>giving not less than </a:t>
            </a:r>
            <a:r>
              <a:rPr lang="en-US" b="1" u="sng" dirty="0" smtClean="0"/>
              <a:t>21 days’ notice</a:t>
            </a:r>
            <a:r>
              <a:rPr lang="en-US" dirty="0" smtClean="0"/>
              <a:t>, suspend work.</a:t>
            </a:r>
          </a:p>
          <a:p>
            <a:r>
              <a:rPr lang="en-US" dirty="0" smtClean="0"/>
              <a:t>If the Bank has suspended disbursements under its loan, and no alternative funds are available</a:t>
            </a:r>
            <a:r>
              <a:rPr lang="en-US" i="1" dirty="0" smtClean="0"/>
              <a:t>, </a:t>
            </a:r>
            <a:r>
              <a:rPr lang="en-US" dirty="0" smtClean="0"/>
              <a:t>the Contractor may suspend work or reduce the rate of work at any time, but not less than </a:t>
            </a:r>
            <a:r>
              <a:rPr lang="en-US" b="1" u="sng" dirty="0" smtClean="0"/>
              <a:t>7 days after </a:t>
            </a:r>
            <a:r>
              <a:rPr lang="en-US" dirty="0" smtClean="0"/>
              <a:t>the Borrower having received the suspension notification.</a:t>
            </a:r>
          </a:p>
          <a:p>
            <a:r>
              <a:rPr lang="en-US" dirty="0" smtClean="0"/>
              <a:t>The Contractor’s action shall not prejudice his entitlements to financing charges .</a:t>
            </a:r>
            <a:endParaRPr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16.1 Contractor’s Entitlement to Suspend Work</a:t>
            </a:r>
            <a:r>
              <a:rPr lang="en-US" sz="3200" b="1" baseline="60000" dirty="0" smtClean="0"/>
              <a:t>2</a:t>
            </a:r>
            <a:endParaRPr lang="en-US" sz="3200"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If the Contractor subsequently receives such Payment Certificate, before giving a notice of termination, the Contractor shall resume normal working.</a:t>
            </a:r>
          </a:p>
          <a:p>
            <a:r>
              <a:rPr lang="en-US" dirty="0" smtClean="0"/>
              <a:t>If the Contractor suffers delay and/or incurs Cost as a result of suspending work, the Contractor shall be entitled to “</a:t>
            </a:r>
            <a:r>
              <a:rPr lang="en-US" i="1" dirty="0" smtClean="0"/>
              <a:t>Contractor’s Claims”.</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16.2 Termination by Contractor</a:t>
            </a:r>
            <a:r>
              <a:rPr lang="en-US" b="1" baseline="60000" dirty="0" smtClean="0"/>
              <a:t>1</a:t>
            </a:r>
            <a:endParaRPr lang="en-US"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pPr>
              <a:buNone/>
            </a:pPr>
            <a:r>
              <a:rPr lang="en-US" dirty="0" smtClean="0"/>
              <a:t>The Contractor shall be entitled to terminate the Contract if:</a:t>
            </a:r>
          </a:p>
          <a:p>
            <a:pPr>
              <a:buNone/>
            </a:pPr>
            <a:r>
              <a:rPr lang="en-US" dirty="0" smtClean="0"/>
              <a:t>(a) the Contractor does not receive the reasonable evidence within </a:t>
            </a:r>
            <a:r>
              <a:rPr lang="en-US" b="1" u="sng" dirty="0" smtClean="0"/>
              <a:t>42 days </a:t>
            </a:r>
            <a:r>
              <a:rPr lang="en-US" dirty="0" smtClean="0"/>
              <a:t>after giving notice under “</a:t>
            </a:r>
            <a:r>
              <a:rPr lang="en-US" i="1" dirty="0" smtClean="0"/>
              <a:t>Contractor’s Entitlement to Suspend Work” in respect of a failure to comply with  “Employer’s Financial Arrangements”,</a:t>
            </a:r>
          </a:p>
          <a:p>
            <a:pPr>
              <a:buNone/>
            </a:pPr>
            <a:r>
              <a:rPr lang="en-US" dirty="0" smtClean="0"/>
              <a:t>(b) the Engineer fails, within </a:t>
            </a:r>
            <a:r>
              <a:rPr lang="en-US" b="1" u="sng" dirty="0" smtClean="0"/>
              <a:t>56 days </a:t>
            </a:r>
            <a:r>
              <a:rPr lang="en-US" dirty="0" smtClean="0"/>
              <a:t>after receiving a Statement to issue the relevant Payment Certificate,</a:t>
            </a:r>
          </a:p>
          <a:p>
            <a:pPr>
              <a:buNone/>
            </a:pPr>
            <a:r>
              <a:rPr lang="en-US" dirty="0" smtClean="0"/>
              <a:t>(c) the Contractor does not receive the amount due under an Interim Payment Certificate within </a:t>
            </a:r>
            <a:r>
              <a:rPr lang="en-US" b="1" u="sng" dirty="0" smtClean="0"/>
              <a:t>42 days </a:t>
            </a:r>
            <a:r>
              <a:rPr lang="en-US" dirty="0" smtClean="0"/>
              <a:t>after the expiry of the time stated in “</a:t>
            </a:r>
            <a:r>
              <a:rPr lang="en-US" i="1" dirty="0" smtClean="0"/>
              <a:t>Payment”,</a:t>
            </a:r>
          </a:p>
          <a:p>
            <a:pPr>
              <a:buNone/>
            </a:pPr>
            <a:r>
              <a:rPr lang="en-US" dirty="0" smtClean="0"/>
              <a:t>(d) the Employer substantially fails to perform his obligations and adversely affect the ability of the Contractor to perform the Contract,</a:t>
            </a:r>
          </a:p>
          <a:p>
            <a:pPr>
              <a:buNone/>
            </a:pPr>
            <a:r>
              <a:rPr lang="en-US" dirty="0" smtClean="0"/>
              <a:t>(e) the Employer fails to comply with “</a:t>
            </a:r>
            <a:r>
              <a:rPr lang="en-US" i="1" dirty="0" smtClean="0"/>
              <a:t>Contract Agreement” or “Assignment”,</a:t>
            </a:r>
          </a:p>
          <a:p>
            <a:pPr>
              <a:buNone/>
            </a:pPr>
            <a:r>
              <a:rPr lang="en-US" dirty="0" smtClean="0"/>
              <a:t>(f) a prolonged suspension affects the whole of the Works </a:t>
            </a:r>
            <a:r>
              <a:rPr lang="en-US" i="1" dirty="0" smtClean="0"/>
              <a:t>, or</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16.2 Termination by Contractor</a:t>
            </a:r>
            <a:r>
              <a:rPr lang="en-US" b="1" baseline="60000" dirty="0" smtClean="0"/>
              <a:t>2</a:t>
            </a:r>
            <a:endParaRPr lang="en-US"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pPr>
              <a:buNone/>
            </a:pPr>
            <a:r>
              <a:rPr lang="en-US" dirty="0" smtClean="0"/>
              <a:t>(g) the Employer becomes bankrupt or insolvent, goes into liquidation, has a receiving or administration order made against him, compounds with his creditors, or carries on business under a receiver, trustee or manager for the benefit of his creditors.</a:t>
            </a:r>
          </a:p>
          <a:p>
            <a:pPr>
              <a:buNone/>
            </a:pPr>
            <a:r>
              <a:rPr lang="en-US" dirty="0" smtClean="0"/>
              <a:t>(h) In the event the Bank suspends the loan or credit from which part of the payments to the Contractor are being made, if the Contractor has not received the sums due to him upon expiration of the 14 days, the Contractor may immediately take one or both of the following actions, namely</a:t>
            </a:r>
          </a:p>
          <a:p>
            <a:pPr>
              <a:buNone/>
            </a:pPr>
            <a:r>
              <a:rPr lang="en-US" dirty="0" smtClean="0"/>
              <a:t>	(</a:t>
            </a:r>
            <a:r>
              <a:rPr lang="en-US" dirty="0" err="1" smtClean="0"/>
              <a:t>i</a:t>
            </a:r>
            <a:r>
              <a:rPr lang="en-US" dirty="0" smtClean="0"/>
              <a:t>) suspend work or reduce the rate of work, and </a:t>
            </a:r>
          </a:p>
          <a:p>
            <a:pPr>
              <a:buNone/>
            </a:pPr>
            <a:r>
              <a:rPr lang="en-US" dirty="0" smtClean="0"/>
              <a:t>	(ii) terminate his employment under the Contract by giving notice to the Employer such termination to take effect after 14 days.</a:t>
            </a:r>
          </a:p>
          <a:p>
            <a:r>
              <a:rPr lang="en-US" dirty="0" smtClean="0"/>
              <a:t>In any of these events, the Contractor may, upon giving </a:t>
            </a:r>
            <a:r>
              <a:rPr lang="en-US" b="1" u="sng" dirty="0" smtClean="0"/>
              <a:t>14 days</a:t>
            </a:r>
            <a:r>
              <a:rPr lang="en-US" dirty="0" smtClean="0"/>
              <a:t>’ </a:t>
            </a:r>
            <a:r>
              <a:rPr lang="en-US" b="1" u="sng" dirty="0" smtClean="0"/>
              <a:t>notice</a:t>
            </a:r>
            <a:r>
              <a:rPr lang="en-US" dirty="0" smtClean="0"/>
              <a:t>, terminate the Contract. </a:t>
            </a:r>
          </a:p>
          <a:p>
            <a:r>
              <a:rPr lang="en-US" dirty="0" smtClean="0"/>
              <a:t>However, in the case of subparagraph (f) or (g), the Contractor may by notice terminate the Contract immediately. </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16.3 Cessation of Work and Removal of Contractor’s Equipment</a:t>
            </a:r>
            <a:endParaRPr lang="en-US" sz="3200" dirty="0"/>
          </a:p>
        </p:txBody>
      </p:sp>
      <p:sp>
        <p:nvSpPr>
          <p:cNvPr id="3" name="Content Placeholder 2"/>
          <p:cNvSpPr>
            <a:spLocks noGrp="1"/>
          </p:cNvSpPr>
          <p:nvPr>
            <p:ph idx="1"/>
          </p:nvPr>
        </p:nvSpPr>
        <p:spPr/>
        <p:txBody>
          <a:bodyPr>
            <a:normAutofit/>
          </a:bodyPr>
          <a:lstStyle/>
          <a:p>
            <a:r>
              <a:rPr lang="en-US" dirty="0" smtClean="0"/>
              <a:t>After a notice of termination </a:t>
            </a:r>
            <a:r>
              <a:rPr lang="en-US" i="1" dirty="0" smtClean="0"/>
              <a:t>has taken effect, the Contractor shall </a:t>
            </a:r>
            <a:r>
              <a:rPr lang="en-US" dirty="0" smtClean="0"/>
              <a:t>promptly:</a:t>
            </a:r>
          </a:p>
          <a:p>
            <a:pPr>
              <a:buNone/>
            </a:pPr>
            <a:r>
              <a:rPr lang="en-US" dirty="0" smtClean="0"/>
              <a:t>(a) cease all further work, </a:t>
            </a:r>
          </a:p>
          <a:p>
            <a:pPr>
              <a:buNone/>
            </a:pPr>
            <a:r>
              <a:rPr lang="en-US" dirty="0" smtClean="0"/>
              <a:t>(b) hand over Contractor’s Documents, Plant, Materials and other work, for which the Contractor has received payment, and</a:t>
            </a:r>
          </a:p>
          <a:p>
            <a:pPr>
              <a:buNone/>
            </a:pPr>
            <a:r>
              <a:rPr lang="en-US" dirty="0" smtClean="0"/>
              <a:t>(c) remove all other Goods from the Site, except as necessary for safety, and leave the Site.</a:t>
            </a:r>
            <a:endParaRPr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16.4 Payment on Termination</a:t>
            </a:r>
            <a:endParaRPr lang="en-US" dirty="0"/>
          </a:p>
        </p:txBody>
      </p:sp>
      <p:sp>
        <p:nvSpPr>
          <p:cNvPr id="3" name="Content Placeholder 2"/>
          <p:cNvSpPr>
            <a:spLocks noGrp="1"/>
          </p:cNvSpPr>
          <p:nvPr>
            <p:ph idx="1"/>
          </p:nvPr>
        </p:nvSpPr>
        <p:spPr/>
        <p:txBody>
          <a:bodyPr>
            <a:normAutofit/>
          </a:bodyPr>
          <a:lstStyle/>
          <a:p>
            <a:r>
              <a:rPr lang="en-US" dirty="0" smtClean="0"/>
              <a:t>After a notice of termination </a:t>
            </a:r>
            <a:r>
              <a:rPr lang="en-US" i="1" dirty="0" smtClean="0"/>
              <a:t>has </a:t>
            </a:r>
            <a:r>
              <a:rPr lang="en-US" dirty="0" smtClean="0"/>
              <a:t>taken effect, the Employer shall promptly:</a:t>
            </a:r>
          </a:p>
          <a:p>
            <a:pPr>
              <a:buNone/>
            </a:pPr>
            <a:r>
              <a:rPr lang="en-US" dirty="0" smtClean="0"/>
              <a:t>(a) return the Performance Security to the Contractor,</a:t>
            </a:r>
          </a:p>
          <a:p>
            <a:pPr>
              <a:buNone/>
            </a:pPr>
            <a:r>
              <a:rPr lang="en-US" dirty="0" smtClean="0"/>
              <a:t>(b) pay the Contractor</a:t>
            </a:r>
            <a:r>
              <a:rPr lang="en-US" i="1" dirty="0" smtClean="0"/>
              <a:t>, and</a:t>
            </a:r>
          </a:p>
          <a:p>
            <a:pPr>
              <a:buNone/>
            </a:pPr>
            <a:r>
              <a:rPr lang="en-US" dirty="0" smtClean="0"/>
              <a:t>(c) pay to the Contractor the amount of any loss or damage sustained by the Contractor as a result of this termination.</a:t>
            </a:r>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406900"/>
            <a:ext cx="8305800" cy="1362075"/>
          </a:xfrm>
        </p:spPr>
        <p:txBody>
          <a:bodyPr>
            <a:normAutofit/>
          </a:bodyPr>
          <a:lstStyle/>
          <a:p>
            <a:r>
              <a:rPr lang="en-US" sz="2800" dirty="0" smtClean="0"/>
              <a:t>17. Risk and Responsibility</a:t>
            </a:r>
            <a:endParaRPr lang="en-US" sz="28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2.1 Right of Access to the Site</a:t>
            </a:r>
            <a:endParaRPr lang="en-US" dirty="0"/>
          </a:p>
        </p:txBody>
      </p:sp>
      <p:sp>
        <p:nvSpPr>
          <p:cNvPr id="3" name="Content Placeholder 2"/>
          <p:cNvSpPr>
            <a:spLocks noGrp="1"/>
          </p:cNvSpPr>
          <p:nvPr>
            <p:ph idx="1"/>
          </p:nvPr>
        </p:nvSpPr>
        <p:spPr>
          <a:xfrm>
            <a:off x="457200" y="1219200"/>
            <a:ext cx="8229600" cy="5029200"/>
          </a:xfrm>
        </p:spPr>
        <p:txBody>
          <a:bodyPr>
            <a:noAutofit/>
          </a:bodyPr>
          <a:lstStyle/>
          <a:p>
            <a:pPr>
              <a:lnSpc>
                <a:spcPct val="130000"/>
              </a:lnSpc>
              <a:spcBef>
                <a:spcPts val="2400"/>
              </a:spcBef>
            </a:pPr>
            <a:r>
              <a:rPr lang="en-US" sz="2400" dirty="0" smtClean="0"/>
              <a:t>The Employer shall give the Contractor right of </a:t>
            </a:r>
            <a:r>
              <a:rPr lang="en-US" sz="2400" b="1" u="sng" dirty="0" smtClean="0">
                <a:solidFill>
                  <a:srgbClr val="C00000"/>
                </a:solidFill>
              </a:rPr>
              <a:t>access</a:t>
            </a:r>
            <a:r>
              <a:rPr lang="en-US" sz="2400" dirty="0" smtClean="0"/>
              <a:t> to all parts of the Site within the time stated in the Contract Data</a:t>
            </a:r>
          </a:p>
          <a:p>
            <a:pPr>
              <a:lnSpc>
                <a:spcPct val="130000"/>
              </a:lnSpc>
              <a:spcBef>
                <a:spcPts val="2400"/>
              </a:spcBef>
            </a:pPr>
            <a:r>
              <a:rPr lang="en-US" sz="2400" dirty="0" smtClean="0"/>
              <a:t>The Employer may withhold any such right or possession until the </a:t>
            </a:r>
            <a:r>
              <a:rPr lang="en-US" sz="2400" b="1" u="sng" dirty="0" smtClean="0">
                <a:solidFill>
                  <a:srgbClr val="C00000"/>
                </a:solidFill>
              </a:rPr>
              <a:t>Performance Security </a:t>
            </a:r>
            <a:r>
              <a:rPr lang="en-US" sz="2400" dirty="0" smtClean="0"/>
              <a:t>has been received</a:t>
            </a:r>
          </a:p>
          <a:p>
            <a:pPr>
              <a:lnSpc>
                <a:spcPct val="130000"/>
              </a:lnSpc>
              <a:spcBef>
                <a:spcPts val="2400"/>
              </a:spcBef>
            </a:pPr>
            <a:r>
              <a:rPr lang="en-US" sz="2400" dirty="0" smtClean="0"/>
              <a:t>If no such time is stated in the Contract Data, the Employer shall give the Contractor right of access to the Site within such times as may be required to enable the Contractor to proceed in accordance with the </a:t>
            </a:r>
            <a:r>
              <a:rPr lang="en-US" sz="2400" b="1" u="sng" dirty="0" smtClean="0">
                <a:solidFill>
                  <a:srgbClr val="C00000"/>
                </a:solidFill>
              </a:rPr>
              <a:t>program</a:t>
            </a:r>
            <a:endParaRPr lang="en-US" sz="2400" b="1" u="sng" dirty="0">
              <a:solidFill>
                <a:srgbClr val="C00000"/>
              </a:solidFill>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17.1 Indemnities</a:t>
            </a:r>
            <a:endParaRPr lang="en-US" baseline="60000" dirty="0"/>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pPr>
              <a:lnSpc>
                <a:spcPct val="120000"/>
              </a:lnSpc>
            </a:pPr>
            <a:r>
              <a:rPr lang="en-US" dirty="0" smtClean="0"/>
              <a:t>The Contractor shall indemnify the Employer, the Employer’s Personnel, and their respective agents, against and from all claims, damages, losses and expenses in respect of:</a:t>
            </a:r>
          </a:p>
          <a:p>
            <a:pPr>
              <a:lnSpc>
                <a:spcPct val="120000"/>
              </a:lnSpc>
              <a:buNone/>
            </a:pPr>
            <a:r>
              <a:rPr lang="en-US" dirty="0" smtClean="0"/>
              <a:t>(a) bodily injury, sickness, disease or death, of any person whatsoever arising out of or in the course of or by reason of the Contractor’s design, the execution and completion of the Works and the remedying of any defects, willful act or breach of the Contract by the Employer, the Employer’s Personnel, or any of their respective agents, and </a:t>
            </a:r>
          </a:p>
          <a:p>
            <a:pPr>
              <a:lnSpc>
                <a:spcPct val="120000"/>
              </a:lnSpc>
              <a:buNone/>
            </a:pPr>
            <a:r>
              <a:rPr lang="en-US" dirty="0" smtClean="0"/>
              <a:t>(b) damage to or loss of any property, real or personal, to the extent that such damage or loss arises out of or in the course of or by reason of the Contractor’s design, the execution and completion of the Works and the remedying of any defects, willful act or breach of the Contract by the Employer, the Employer’s Personnel, their respective agents, or anyone directly or indirectly employed by any of them.</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17.2 Contractor’s Care of the Works</a:t>
            </a:r>
            <a:r>
              <a:rPr lang="en-US" b="1" baseline="60000" dirty="0" smtClean="0"/>
              <a:t>1</a:t>
            </a:r>
            <a:endParaRPr lang="en-US" baseline="60000" dirty="0"/>
          </a:p>
        </p:txBody>
      </p:sp>
      <p:sp>
        <p:nvSpPr>
          <p:cNvPr id="3" name="Content Placeholder 2"/>
          <p:cNvSpPr>
            <a:spLocks noGrp="1"/>
          </p:cNvSpPr>
          <p:nvPr>
            <p:ph idx="1"/>
          </p:nvPr>
        </p:nvSpPr>
        <p:spPr/>
        <p:txBody>
          <a:bodyPr>
            <a:normAutofit lnSpcReduction="10000"/>
          </a:bodyPr>
          <a:lstStyle/>
          <a:p>
            <a:r>
              <a:rPr lang="en-US" dirty="0" smtClean="0"/>
              <a:t>The Contractor shall take full responsibility for the care of the Works and Goods from the Commencement Date until the Taking-Over Certificate is issued </a:t>
            </a:r>
            <a:r>
              <a:rPr lang="en-US" i="1" dirty="0" smtClean="0"/>
              <a:t>for the Works, </a:t>
            </a:r>
            <a:r>
              <a:rPr lang="en-US" dirty="0" smtClean="0"/>
              <a:t>when responsibility for the care of the Works shall pass to the Employer. </a:t>
            </a:r>
          </a:p>
          <a:p>
            <a:r>
              <a:rPr lang="en-US" dirty="0" smtClean="0"/>
              <a:t>If a Taking-Over Certificate is issued for any Section or part of the Works, responsibility for the care of the Section or part shall then pass to the Employer.</a:t>
            </a:r>
          </a:p>
          <a:p>
            <a:r>
              <a:rPr lang="en-US" dirty="0" smtClean="0"/>
              <a:t>After responsibility has accordingly passed to the Employer, the Contractor shall take responsibility for the care.</a:t>
            </a:r>
            <a:endParaRPr 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17.2 Contractor’s Care of the Works</a:t>
            </a:r>
            <a:r>
              <a:rPr lang="en-US" b="1" baseline="60000" dirty="0" smtClean="0"/>
              <a:t>2</a:t>
            </a:r>
            <a:endParaRPr lang="en-US" baseline="60000" dirty="0"/>
          </a:p>
        </p:txBody>
      </p:sp>
      <p:sp>
        <p:nvSpPr>
          <p:cNvPr id="3" name="Content Placeholder 2"/>
          <p:cNvSpPr>
            <a:spLocks noGrp="1"/>
          </p:cNvSpPr>
          <p:nvPr>
            <p:ph idx="1"/>
          </p:nvPr>
        </p:nvSpPr>
        <p:spPr/>
        <p:txBody>
          <a:bodyPr>
            <a:normAutofit lnSpcReduction="10000"/>
          </a:bodyPr>
          <a:lstStyle/>
          <a:p>
            <a:r>
              <a:rPr lang="en-US" dirty="0" smtClean="0"/>
              <a:t>If any loss or damage happens to the Works, Goods or Contractor’s Documents during the period when the Contractor is responsible for their care, </a:t>
            </a:r>
            <a:r>
              <a:rPr lang="en-US" i="1" dirty="0" smtClean="0"/>
              <a:t>the Contractor shall rectify the loss </a:t>
            </a:r>
            <a:r>
              <a:rPr lang="en-US" dirty="0" smtClean="0"/>
              <a:t>or damage at the Contractor’s risk and cost.</a:t>
            </a:r>
          </a:p>
          <a:p>
            <a:r>
              <a:rPr lang="en-US" dirty="0" smtClean="0"/>
              <a:t>The Contractor shall be liable for any loss or damage caused by any actions performed by the Contractor after a Taking-Over Certificate has been issued. </a:t>
            </a:r>
          </a:p>
          <a:p>
            <a:r>
              <a:rPr lang="en-US" dirty="0" smtClean="0"/>
              <a:t>The Contractor shall also be liable for any loss or damage which occurs after a Taking-Over Certificate has been issued and which arose from a previous event for which the Contractor was liable.</a:t>
            </a:r>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t>17.3 Employer’s Risks</a:t>
            </a:r>
            <a:endParaRPr lang="en-US" dirty="0"/>
          </a:p>
        </p:txBody>
      </p:sp>
      <p:sp>
        <p:nvSpPr>
          <p:cNvPr id="3" name="Content Placeholder 2"/>
          <p:cNvSpPr>
            <a:spLocks noGrp="1"/>
          </p:cNvSpPr>
          <p:nvPr>
            <p:ph idx="1"/>
          </p:nvPr>
        </p:nvSpPr>
        <p:spPr>
          <a:xfrm>
            <a:off x="304800" y="990600"/>
            <a:ext cx="8534400" cy="5562600"/>
          </a:xfrm>
        </p:spPr>
        <p:txBody>
          <a:bodyPr>
            <a:normAutofit fontScale="77500" lnSpcReduction="20000"/>
          </a:bodyPr>
          <a:lstStyle/>
          <a:p>
            <a:pPr>
              <a:buNone/>
            </a:pPr>
            <a:r>
              <a:rPr lang="en-US" dirty="0" smtClean="0"/>
              <a:t>The risks referred to in Sub-Clause 17.4 below, insofar as they directly affect the execution of the Works in the Country, are:</a:t>
            </a:r>
          </a:p>
          <a:p>
            <a:pPr>
              <a:buNone/>
            </a:pPr>
            <a:r>
              <a:rPr lang="en-US" dirty="0" smtClean="0"/>
              <a:t>(a) war, hostilities, invasion, act of foreign enemies,</a:t>
            </a:r>
          </a:p>
          <a:p>
            <a:pPr>
              <a:buNone/>
            </a:pPr>
            <a:r>
              <a:rPr lang="en-US" dirty="0" smtClean="0"/>
              <a:t>(b) rebellion, terrorism, sabotage, revolution, insurrection, military or usurped power, or civil war, within the Country,</a:t>
            </a:r>
          </a:p>
          <a:p>
            <a:pPr>
              <a:buNone/>
            </a:pPr>
            <a:r>
              <a:rPr lang="en-US" dirty="0" smtClean="0"/>
              <a:t>(c) riot, commotion or disorder within the Country,</a:t>
            </a:r>
          </a:p>
          <a:p>
            <a:pPr>
              <a:buNone/>
            </a:pPr>
            <a:r>
              <a:rPr lang="en-US" dirty="0" smtClean="0"/>
              <a:t>(d) munitions of war, explosive materials, ionizing radiation or contamination by radio-activity, within the Country, explosives, radiation or radio-activity,</a:t>
            </a:r>
          </a:p>
          <a:p>
            <a:pPr>
              <a:buNone/>
            </a:pPr>
            <a:r>
              <a:rPr lang="en-US" dirty="0" smtClean="0"/>
              <a:t>(e) pressure waves caused by aircraft travelling at sonic or supersonic speeds,</a:t>
            </a:r>
          </a:p>
          <a:p>
            <a:pPr>
              <a:buNone/>
            </a:pPr>
            <a:r>
              <a:rPr lang="en-US" dirty="0" smtClean="0"/>
              <a:t>(f) use or occupation by the Employer,</a:t>
            </a:r>
          </a:p>
          <a:p>
            <a:pPr>
              <a:buNone/>
            </a:pPr>
            <a:r>
              <a:rPr lang="en-US" dirty="0" smtClean="0"/>
              <a:t>(g) design of any part of the Works by the Employer’s Personnel, and</a:t>
            </a:r>
          </a:p>
          <a:p>
            <a:pPr>
              <a:buNone/>
            </a:pPr>
            <a:r>
              <a:rPr lang="en-US" dirty="0" smtClean="0"/>
              <a:t>(h) any operation of the forces of nature which is.</a:t>
            </a:r>
            <a:endParaRPr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17.4 Consequences of Employer’s Risks</a:t>
            </a:r>
            <a:endParaRPr lang="en-US" sz="3600" dirty="0"/>
          </a:p>
        </p:txBody>
      </p:sp>
      <p:sp>
        <p:nvSpPr>
          <p:cNvPr id="3" name="Content Placeholder 2"/>
          <p:cNvSpPr>
            <a:spLocks noGrp="1"/>
          </p:cNvSpPr>
          <p:nvPr>
            <p:ph idx="1"/>
          </p:nvPr>
        </p:nvSpPr>
        <p:spPr>
          <a:xfrm>
            <a:off x="457200" y="990600"/>
            <a:ext cx="8229600" cy="5867400"/>
          </a:xfrm>
        </p:spPr>
        <p:txBody>
          <a:bodyPr>
            <a:normAutofit/>
          </a:bodyPr>
          <a:lstStyle/>
          <a:p>
            <a:pPr>
              <a:lnSpc>
                <a:spcPct val="120000"/>
              </a:lnSpc>
            </a:pPr>
            <a:r>
              <a:rPr lang="en-US" dirty="0" smtClean="0"/>
              <a:t>If and to the extent that any of the risks above, the Contractor shall promptly give notice to the Engineer and shall rectify this loss.</a:t>
            </a:r>
          </a:p>
          <a:p>
            <a:pPr>
              <a:lnSpc>
                <a:spcPct val="120000"/>
              </a:lnSpc>
            </a:pPr>
            <a:r>
              <a:rPr lang="en-US" dirty="0" smtClean="0"/>
              <a:t>If the Contractor suffers delay and/or incurs Cost from rectifying this loss or damage, the Contractor shall give a further notice to the Engineer and shall be entitled to “</a:t>
            </a:r>
            <a:r>
              <a:rPr lang="en-US" i="1" dirty="0" smtClean="0"/>
              <a:t>Contractor’s Claims”.</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17.5 Intellectual and Industrial Property Rights</a:t>
            </a:r>
            <a:endParaRPr lang="en-US" sz="3600"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“Infringement” means an infringement of any patent, registered design, copyright, trade mark, trade name, trade secret or other intellectual property right relating to the Works; and </a:t>
            </a:r>
          </a:p>
          <a:p>
            <a:pPr>
              <a:lnSpc>
                <a:spcPct val="120000"/>
              </a:lnSpc>
            </a:pPr>
            <a:r>
              <a:rPr lang="en-US" dirty="0" smtClean="0"/>
              <a:t>“Claim” means a claim alleging an infringement. </a:t>
            </a:r>
          </a:p>
          <a:p>
            <a:pPr>
              <a:lnSpc>
                <a:spcPct val="120000"/>
              </a:lnSpc>
            </a:pPr>
            <a:r>
              <a:rPr lang="en-US" dirty="0" smtClean="0"/>
              <a:t>Whenever a Party does not give notice to the other Party of any claim within </a:t>
            </a:r>
            <a:r>
              <a:rPr lang="en-US" b="1" u="sng" dirty="0" smtClean="0"/>
              <a:t>28 days </a:t>
            </a:r>
            <a:r>
              <a:rPr lang="en-US" dirty="0" smtClean="0"/>
              <a:t>of receiving the claim, the first Party shall be deemed to have waived any right to indemnity under this Sub-Clause.</a:t>
            </a:r>
          </a:p>
          <a:p>
            <a:pPr>
              <a:lnSpc>
                <a:spcPct val="120000"/>
              </a:lnSpc>
            </a:pPr>
            <a:r>
              <a:rPr lang="en-US" dirty="0" smtClean="0"/>
              <a:t>The Employer shall indemnify and hold the Contractor harmless against and from any claim alleging an infringement which is or was:</a:t>
            </a:r>
          </a:p>
          <a:p>
            <a:pPr>
              <a:lnSpc>
                <a:spcPct val="120000"/>
              </a:lnSpc>
              <a:buNone/>
            </a:pPr>
            <a:r>
              <a:rPr lang="en-US" dirty="0" smtClean="0"/>
              <a:t>(a) an unavoidable result of the Contractor’s compliance with the Contract, or</a:t>
            </a:r>
          </a:p>
          <a:p>
            <a:pPr>
              <a:lnSpc>
                <a:spcPct val="120000"/>
              </a:lnSpc>
              <a:buNone/>
            </a:pPr>
            <a:r>
              <a:rPr lang="en-US" dirty="0" smtClean="0"/>
              <a:t>(b) a result of any Works being used by the Employer:</a:t>
            </a:r>
          </a:p>
          <a:p>
            <a:pPr>
              <a:lnSpc>
                <a:spcPct val="120000"/>
              </a:lnSpc>
              <a:buNone/>
            </a:pPr>
            <a:r>
              <a:rPr lang="en-US" dirty="0" smtClean="0"/>
              <a:t>	(</a:t>
            </a:r>
            <a:r>
              <a:rPr lang="en-US" dirty="0" err="1" smtClean="0"/>
              <a:t>i</a:t>
            </a:r>
            <a:r>
              <a:rPr lang="en-US" dirty="0" smtClean="0"/>
              <a:t>) for a purpose other than that indicated by, or</a:t>
            </a:r>
          </a:p>
          <a:p>
            <a:pPr>
              <a:lnSpc>
                <a:spcPct val="120000"/>
              </a:lnSpc>
              <a:buNone/>
            </a:pPr>
            <a:r>
              <a:rPr lang="en-US" dirty="0" smtClean="0"/>
              <a:t>	(ii) in conjunction with any thing not supplied by the Contractor.</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17.6 Limitation of Liability</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a:lnSpc>
                <a:spcPct val="120000"/>
              </a:lnSpc>
            </a:pPr>
            <a:r>
              <a:rPr lang="en-US" dirty="0" smtClean="0"/>
              <a:t>Neither Party shall be liable to the other Party for loss of use of any Works, loss of profit, loss of any contract or for any indirect or consequential loss or damage which may be suffered by the other Party.</a:t>
            </a:r>
            <a:endParaRPr lang="en-US" i="1" dirty="0" smtClean="0"/>
          </a:p>
          <a:p>
            <a:pPr>
              <a:lnSpc>
                <a:spcPct val="120000"/>
              </a:lnSpc>
            </a:pPr>
            <a:r>
              <a:rPr lang="en-US" dirty="0" smtClean="0"/>
              <a:t>The total liability of the Contractor to the Employer, </a:t>
            </a:r>
            <a:r>
              <a:rPr lang="en-US" i="1" dirty="0" smtClean="0"/>
              <a:t>shall not exceed the </a:t>
            </a:r>
            <a:r>
              <a:rPr lang="en-US" dirty="0" smtClean="0"/>
              <a:t>sum resulting from the application of a multiplier to the Accepted Contract Amount, as stated in the Contract Data, or, the Accepted Contract Amount.</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200" b="1" dirty="0" smtClean="0"/>
              <a:t>17.7 Use of Employer’s Accommodation/Facilities</a:t>
            </a:r>
            <a:endParaRPr lang="en-US" sz="3200" dirty="0"/>
          </a:p>
        </p:txBody>
      </p:sp>
      <p:sp>
        <p:nvSpPr>
          <p:cNvPr id="3" name="Content Placeholder 2"/>
          <p:cNvSpPr>
            <a:spLocks noGrp="1"/>
          </p:cNvSpPr>
          <p:nvPr>
            <p:ph idx="1"/>
          </p:nvPr>
        </p:nvSpPr>
        <p:spPr>
          <a:xfrm>
            <a:off x="457200" y="990600"/>
            <a:ext cx="8229600" cy="5562600"/>
          </a:xfrm>
        </p:spPr>
        <p:txBody>
          <a:bodyPr>
            <a:normAutofit/>
          </a:bodyPr>
          <a:lstStyle/>
          <a:p>
            <a:pPr>
              <a:lnSpc>
                <a:spcPct val="110000"/>
              </a:lnSpc>
            </a:pPr>
            <a:r>
              <a:rPr lang="en-US" dirty="0" smtClean="0"/>
              <a:t>The Contractor shall take full responsibility for the care of the Employer provided accommodation and facilities.</a:t>
            </a:r>
          </a:p>
          <a:p>
            <a:pPr>
              <a:lnSpc>
                <a:spcPct val="110000"/>
              </a:lnSpc>
            </a:pPr>
            <a:r>
              <a:rPr lang="en-US" dirty="0" smtClean="0"/>
              <a:t>If any loss or damage happens to any of the above items while the Contractor is responsible for their care arising from any cause whatsoever other than those for which the Employer is liable, the Contractor shall rectify the loss or damage to the satisfaction of the Engineer.</a:t>
            </a:r>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406900"/>
            <a:ext cx="8305800" cy="1362075"/>
          </a:xfrm>
        </p:spPr>
        <p:txBody>
          <a:bodyPr>
            <a:normAutofit/>
          </a:bodyPr>
          <a:lstStyle/>
          <a:p>
            <a:r>
              <a:rPr lang="en-US" sz="2800" dirty="0" smtClean="0"/>
              <a:t>18. </a:t>
            </a:r>
            <a:r>
              <a:rPr lang="en-US" sz="2800" smtClean="0"/>
              <a:t>Insurance</a:t>
            </a:r>
            <a:endParaRPr lang="en-US" sz="28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18.1 General Requirements for Insurances</a:t>
            </a:r>
            <a:r>
              <a:rPr lang="en-US" sz="3600" b="1" baseline="60000" dirty="0" smtClean="0"/>
              <a:t>1</a:t>
            </a:r>
            <a:endParaRPr lang="en-US" sz="3600" baseline="60000"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dirty="0" smtClean="0"/>
              <a:t>“Insuring Party” means, for each type of insurance, the Party responsible for effecting and maintaining the insurance.</a:t>
            </a:r>
          </a:p>
          <a:p>
            <a:r>
              <a:rPr lang="en-US" dirty="0" smtClean="0"/>
              <a:t>If a policy indemnifies additional joint insured, </a:t>
            </a:r>
          </a:p>
          <a:p>
            <a:pPr>
              <a:buNone/>
            </a:pPr>
            <a:r>
              <a:rPr lang="en-US" dirty="0" smtClean="0"/>
              <a:t>(</a:t>
            </a:r>
            <a:r>
              <a:rPr lang="en-US" dirty="0" err="1" smtClean="0"/>
              <a:t>i</a:t>
            </a:r>
            <a:r>
              <a:rPr lang="en-US" dirty="0" smtClean="0"/>
              <a:t>) the Contractor shall act under the policy on behalf of these additional joint insured except that the Employer shall act for Employer’s Personnel, </a:t>
            </a:r>
          </a:p>
          <a:p>
            <a:pPr>
              <a:buNone/>
            </a:pPr>
            <a:r>
              <a:rPr lang="en-US" dirty="0" smtClean="0"/>
              <a:t>(ii) additional joint insured shall not be entitled to receive payments directly from the insurer or to have any other direct dealings with the insurer, and </a:t>
            </a:r>
          </a:p>
          <a:p>
            <a:pPr>
              <a:buNone/>
            </a:pPr>
            <a:r>
              <a:rPr lang="en-US" dirty="0" smtClean="0"/>
              <a:t>(iii) the insuring Party shall require all additional joint insured to comply with the conditions stipulated in the policy.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2.2 Permits, Licenses or Approvals</a:t>
            </a:r>
            <a:endParaRPr lang="en-US" dirty="0"/>
          </a:p>
        </p:txBody>
      </p:sp>
      <p:sp>
        <p:nvSpPr>
          <p:cNvPr id="3" name="Content Placeholder 2"/>
          <p:cNvSpPr>
            <a:spLocks noGrp="1"/>
          </p:cNvSpPr>
          <p:nvPr>
            <p:ph idx="1"/>
          </p:nvPr>
        </p:nvSpPr>
        <p:spPr>
          <a:xfrm>
            <a:off x="457200" y="1295400"/>
            <a:ext cx="8229600" cy="4876800"/>
          </a:xfrm>
        </p:spPr>
        <p:txBody>
          <a:bodyPr>
            <a:normAutofit fontScale="92500" lnSpcReduction="20000"/>
          </a:bodyPr>
          <a:lstStyle/>
          <a:p>
            <a:pPr>
              <a:buNone/>
            </a:pPr>
            <a:r>
              <a:rPr lang="en-US" dirty="0" smtClean="0"/>
              <a:t>The </a:t>
            </a:r>
            <a:r>
              <a:rPr lang="en-US" dirty="0" smtClean="0">
                <a:solidFill>
                  <a:srgbClr val="C00000"/>
                </a:solidFill>
              </a:rPr>
              <a:t>Employer</a:t>
            </a:r>
            <a:r>
              <a:rPr lang="en-US" dirty="0" smtClean="0"/>
              <a:t> shall provide reasonable assistance to the Contractor at the request of the Contractor:</a:t>
            </a:r>
          </a:p>
          <a:p>
            <a:pPr>
              <a:spcBef>
                <a:spcPts val="2400"/>
              </a:spcBef>
              <a:buNone/>
            </a:pPr>
            <a:r>
              <a:rPr lang="en-US" dirty="0" smtClean="0"/>
              <a:t>(a) by obtaining </a:t>
            </a:r>
            <a:r>
              <a:rPr lang="en-US" b="1" u="sng" dirty="0" smtClean="0">
                <a:solidFill>
                  <a:srgbClr val="C00000"/>
                </a:solidFill>
              </a:rPr>
              <a:t>copies of the Laws </a:t>
            </a:r>
            <a:r>
              <a:rPr lang="en-US" dirty="0" smtClean="0"/>
              <a:t>of the Country which are relevant to the Contract but are not readily available, and</a:t>
            </a:r>
          </a:p>
          <a:p>
            <a:pPr>
              <a:spcBef>
                <a:spcPts val="2400"/>
              </a:spcBef>
              <a:buNone/>
            </a:pPr>
            <a:r>
              <a:rPr lang="en-US" dirty="0" smtClean="0"/>
              <a:t>(b) for the Contractor’s applications for any </a:t>
            </a:r>
            <a:r>
              <a:rPr lang="en-US" b="1" u="sng" dirty="0" smtClean="0">
                <a:solidFill>
                  <a:srgbClr val="C00000"/>
                </a:solidFill>
              </a:rPr>
              <a:t>permits, licenses or approvals</a:t>
            </a:r>
            <a:r>
              <a:rPr lang="en-US" dirty="0" smtClean="0"/>
              <a:t> required by the Laws of the Country:</a:t>
            </a:r>
          </a:p>
          <a:p>
            <a:pPr>
              <a:buNone/>
            </a:pPr>
            <a:r>
              <a:rPr lang="en-US" dirty="0" smtClean="0"/>
              <a:t>	(</a:t>
            </a:r>
            <a:r>
              <a:rPr lang="en-US" dirty="0" err="1" smtClean="0"/>
              <a:t>i</a:t>
            </a:r>
            <a:r>
              <a:rPr lang="en-US" dirty="0" smtClean="0"/>
              <a:t>) which the Contractor is required to obtain</a:t>
            </a:r>
            <a:endParaRPr lang="en-US" i="1" dirty="0" smtClean="0"/>
          </a:p>
          <a:p>
            <a:pPr>
              <a:buNone/>
            </a:pPr>
            <a:r>
              <a:rPr lang="en-US" dirty="0" smtClean="0"/>
              <a:t>	(ii) for the delivery of Goods, and</a:t>
            </a:r>
          </a:p>
          <a:p>
            <a:pPr>
              <a:buNone/>
            </a:pPr>
            <a:r>
              <a:rPr lang="en-US" dirty="0" smtClean="0"/>
              <a:t>	(iii) for the export of Contractor’s Equipment</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18.1 General Requirements for Insurances</a:t>
            </a:r>
            <a:r>
              <a:rPr lang="en-US" sz="3600" b="1" baseline="60000" dirty="0" smtClean="0"/>
              <a:t>2</a:t>
            </a:r>
            <a:endParaRPr lang="en-US" sz="3600"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The relevant insuring Party shall, within the respective periods stated in the Contract Data, submit to the other Party:</a:t>
            </a:r>
          </a:p>
          <a:p>
            <a:pPr>
              <a:buNone/>
            </a:pPr>
            <a:r>
              <a:rPr lang="en-US" dirty="0" smtClean="0"/>
              <a:t>(a) evidence that the insurances described in this Clause have been effected, and</a:t>
            </a:r>
          </a:p>
          <a:p>
            <a:pPr>
              <a:buNone/>
            </a:pPr>
            <a:r>
              <a:rPr lang="en-US" dirty="0" smtClean="0"/>
              <a:t>(b) copies of the policies for the insurances described in “</a:t>
            </a:r>
            <a:r>
              <a:rPr lang="en-US" i="1" dirty="0" smtClean="0"/>
              <a:t>Insurance for Works and Contractor’s Equipment” and “Insurance against Injury to Persons and Damage to Property”.</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18.1 General Requirements for Insurances</a:t>
            </a:r>
            <a:r>
              <a:rPr lang="en-US" sz="3600" b="1" baseline="60000" dirty="0" smtClean="0"/>
              <a:t>3</a:t>
            </a:r>
            <a:endParaRPr lang="en-US" sz="3600"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sz="2600" dirty="0" smtClean="0"/>
              <a:t>Neither Party shall make any material alteration to the terms of any insurance without the prior approval of the other Party. </a:t>
            </a:r>
          </a:p>
          <a:p>
            <a:r>
              <a:rPr lang="en-US" sz="2600" dirty="0" smtClean="0"/>
              <a:t>If the insuring Party fails to effect and keep in force any of the insurances, the other Party may effect insurance for the relevant coverage and pay the premiums due. </a:t>
            </a:r>
          </a:p>
          <a:p>
            <a:r>
              <a:rPr lang="en-US" sz="2600" dirty="0" smtClean="0"/>
              <a:t>If the insuring Party fails to effect an insurance which is available and which it is required to effect and maintain under the Contract, any moneys which should have been recoverable under this insurance shall be paid by the insuring Party.</a:t>
            </a:r>
            <a:endParaRPr lang="en-US" sz="2600" i="1" dirty="0" smtClean="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18.2 Insurance for Works and Contractor’s Equipment</a:t>
            </a:r>
            <a:r>
              <a:rPr lang="en-US" sz="3600" b="1" baseline="60000" dirty="0" smtClean="0"/>
              <a:t>1</a:t>
            </a:r>
            <a:endParaRPr lang="en-US" sz="3600" baseline="60000" dirty="0"/>
          </a:p>
        </p:txBody>
      </p:sp>
      <p:sp>
        <p:nvSpPr>
          <p:cNvPr id="3" name="Content Placeholder 2"/>
          <p:cNvSpPr>
            <a:spLocks noGrp="1"/>
          </p:cNvSpPr>
          <p:nvPr>
            <p:ph idx="1"/>
          </p:nvPr>
        </p:nvSpPr>
        <p:spPr/>
        <p:txBody>
          <a:bodyPr>
            <a:normAutofit fontScale="92500" lnSpcReduction="20000"/>
          </a:bodyPr>
          <a:lstStyle/>
          <a:p>
            <a:r>
              <a:rPr lang="en-US" dirty="0" smtClean="0"/>
              <a:t>The insuring Party shall insure the Works, Plant, Materials and Contractor’s Documents for not less than the full reinstatement cost including the costs of demolition, removal of debris and professional fees and profit. </a:t>
            </a:r>
          </a:p>
          <a:p>
            <a:r>
              <a:rPr lang="en-US" dirty="0" smtClean="0"/>
              <a:t>The insuring Party shall maintain this insurance to provide cover until the date of issue of the Performance Certificate, for loss or damage for which the Contractor is liable arising from a cause occurring prior to the issue of the Taking-Over Certificate, and for loss or damage caused by the Contractor in the course of any other operations</a:t>
            </a:r>
            <a:r>
              <a:rPr lang="en-US" i="1" dirty="0" smtClean="0"/>
              <a:t>.</a:t>
            </a:r>
          </a:p>
          <a:p>
            <a:r>
              <a:rPr lang="en-US" dirty="0" smtClean="0"/>
              <a:t>The insuring Party shall insure the Contractor’s Equipment for not less than the full replacement value, including delivery to Site. </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18.2 Insurance for Works and Contractor’s Equipment</a:t>
            </a:r>
            <a:r>
              <a:rPr lang="en-US" sz="3600" b="1" baseline="60000" dirty="0" smtClean="0"/>
              <a:t>2</a:t>
            </a:r>
            <a:endParaRPr lang="en-US" sz="3600" baseline="60000" dirty="0"/>
          </a:p>
        </p:txBody>
      </p:sp>
      <p:sp>
        <p:nvSpPr>
          <p:cNvPr id="3" name="Content Placeholder 2"/>
          <p:cNvSpPr>
            <a:spLocks noGrp="1"/>
          </p:cNvSpPr>
          <p:nvPr>
            <p:ph idx="1"/>
          </p:nvPr>
        </p:nvSpPr>
        <p:spPr/>
        <p:txBody>
          <a:bodyPr>
            <a:normAutofit fontScale="92500" lnSpcReduction="10000"/>
          </a:bodyPr>
          <a:lstStyle/>
          <a:p>
            <a:r>
              <a:rPr lang="en-US" dirty="0" smtClean="0"/>
              <a:t>Insurances under this Sub-Clause:</a:t>
            </a:r>
          </a:p>
          <a:p>
            <a:pPr>
              <a:buNone/>
            </a:pPr>
            <a:r>
              <a:rPr lang="en-US" dirty="0" smtClean="0"/>
              <a:t>(a) shall be effected and maintained by the Contractor as insuring Party,</a:t>
            </a:r>
          </a:p>
          <a:p>
            <a:pPr>
              <a:buNone/>
            </a:pPr>
            <a:r>
              <a:rPr lang="en-US" dirty="0" smtClean="0"/>
              <a:t>(b) shall be in the joint names of the Parties, </a:t>
            </a:r>
          </a:p>
          <a:p>
            <a:pPr>
              <a:buNone/>
            </a:pPr>
            <a:r>
              <a:rPr lang="en-US" dirty="0" smtClean="0"/>
              <a:t>(c) shall cover all loss and damage from any cause not listed in “</a:t>
            </a:r>
            <a:r>
              <a:rPr lang="en-US" i="1" dirty="0" smtClean="0"/>
              <a:t>Employer’s Risks”,</a:t>
            </a:r>
          </a:p>
          <a:p>
            <a:pPr>
              <a:buNone/>
            </a:pPr>
            <a:r>
              <a:rPr lang="en-US" dirty="0" smtClean="0"/>
              <a:t>(d) shall also cover loss or damage to a part of the Works which is attributable to the use or occupation by the Employer of another part of the Works, and loss or damage from the risks listed in (c), (g) and (h) of “</a:t>
            </a:r>
            <a:r>
              <a:rPr lang="en-US" i="1" dirty="0" smtClean="0"/>
              <a:t>Employer’s Risks”, excluding risks which are not insurable.</a:t>
            </a:r>
            <a:endParaRPr lang="en-US" dirty="0" smtClean="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18.2 Insurance for Works and Contractor’s Equipment</a:t>
            </a:r>
            <a:r>
              <a:rPr lang="en-US" sz="3600" b="1" baseline="60000" dirty="0" smtClean="0"/>
              <a:t>3</a:t>
            </a:r>
            <a:endParaRPr lang="en-US" sz="3600" baseline="60000" dirty="0"/>
          </a:p>
        </p:txBody>
      </p:sp>
      <p:sp>
        <p:nvSpPr>
          <p:cNvPr id="3" name="Content Placeholder 2"/>
          <p:cNvSpPr>
            <a:spLocks noGrp="1"/>
          </p:cNvSpPr>
          <p:nvPr>
            <p:ph idx="1"/>
          </p:nvPr>
        </p:nvSpPr>
        <p:spPr/>
        <p:txBody>
          <a:bodyPr>
            <a:normAutofit/>
          </a:bodyPr>
          <a:lstStyle/>
          <a:p>
            <a:r>
              <a:rPr lang="en-US" dirty="0" smtClean="0"/>
              <a:t>If, more than one year after the Base Date, the cover described in sub-paragraph (d) above ceases to be available, the Contractor shall give notice to the Employer, with supporting particulars. </a:t>
            </a:r>
          </a:p>
          <a:p>
            <a:r>
              <a:rPr lang="en-US" dirty="0" smtClean="0"/>
              <a:t>The Employer shall then </a:t>
            </a:r>
          </a:p>
          <a:p>
            <a:pPr marL="571500" indent="-571500">
              <a:buAutoNum type="romanLcParenBoth"/>
            </a:pPr>
            <a:r>
              <a:rPr lang="en-US" dirty="0" smtClean="0"/>
              <a:t>be entitled “</a:t>
            </a:r>
            <a:r>
              <a:rPr lang="en-US" i="1" dirty="0" smtClean="0"/>
              <a:t>Employer’s Claims” to </a:t>
            </a:r>
            <a:r>
              <a:rPr lang="en-US" dirty="0" smtClean="0"/>
              <a:t>payment of an amount equivalent to such commercially reasonable terms, and </a:t>
            </a:r>
          </a:p>
          <a:p>
            <a:pPr marL="571500" indent="-571500">
              <a:buAutoNum type="romanLcParenBoth"/>
            </a:pPr>
            <a:r>
              <a:rPr lang="en-US" dirty="0" smtClean="0"/>
              <a:t>be deemed, to have approved the omission under “</a:t>
            </a:r>
            <a:r>
              <a:rPr lang="en-US" i="1" dirty="0" smtClean="0"/>
              <a:t>General Requirements for Insurances”.</a:t>
            </a:r>
            <a:endParaRPr lang="en-US" dirty="0" smtClean="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18.3 Insurance against Injury to Persons and Damage to Property</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 insuring Party shall insure against each Party’s liability for any loss, damage, death or bodily injury which may occur to any physical property</a:t>
            </a:r>
            <a:r>
              <a:rPr lang="en-US" i="1" dirty="0" smtClean="0"/>
              <a:t> or to any person, which may arise out of the Contractor’s performance </a:t>
            </a:r>
            <a:r>
              <a:rPr lang="en-US" dirty="0" smtClean="0"/>
              <a:t>before the issue of the Performance Certificate.</a:t>
            </a:r>
          </a:p>
          <a:p>
            <a:r>
              <a:rPr lang="en-US" dirty="0" smtClean="0"/>
              <a:t>Unless otherwise stated in the Particular Conditions, the insurances:</a:t>
            </a:r>
          </a:p>
          <a:p>
            <a:pPr>
              <a:buNone/>
            </a:pPr>
            <a:r>
              <a:rPr lang="en-US" dirty="0" smtClean="0"/>
              <a:t>(a) shall be effected and maintained by the Contractor as insuring Party,</a:t>
            </a:r>
          </a:p>
          <a:p>
            <a:pPr>
              <a:buNone/>
            </a:pPr>
            <a:r>
              <a:rPr lang="en-US" dirty="0" smtClean="0"/>
              <a:t>(b) shall be in the joint names of the Parties,</a:t>
            </a:r>
          </a:p>
          <a:p>
            <a:pPr>
              <a:buNone/>
            </a:pPr>
            <a:r>
              <a:rPr lang="en-US" dirty="0" smtClean="0"/>
              <a:t>(c) shall be extended to cover liability for all loss and damage to the Employer’s property arising out of the Contractor’s performance of the Contract, and </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18.4 Insurance for Contractor’s Personnel</a:t>
            </a:r>
            <a:endParaRPr lang="en-US" sz="3600" dirty="0"/>
          </a:p>
        </p:txBody>
      </p:sp>
      <p:sp>
        <p:nvSpPr>
          <p:cNvPr id="3" name="Content Placeholder 2"/>
          <p:cNvSpPr>
            <a:spLocks noGrp="1"/>
          </p:cNvSpPr>
          <p:nvPr>
            <p:ph idx="1"/>
          </p:nvPr>
        </p:nvSpPr>
        <p:spPr/>
        <p:txBody>
          <a:bodyPr>
            <a:normAutofit/>
          </a:bodyPr>
          <a:lstStyle/>
          <a:p>
            <a:r>
              <a:rPr lang="en-US" dirty="0" smtClean="0"/>
              <a:t>The Contractor shall effect and maintain insurance against liability for claims, damages, losses and expenses arising from injury, sickness, disease or death of any person employed by the Contractor.</a:t>
            </a:r>
          </a:p>
          <a:p>
            <a:r>
              <a:rPr lang="en-US" dirty="0" smtClean="0"/>
              <a:t>The Employer and the Engineer shall also be indemnified under the policy of insurance, except that this insurance may exclude losses and claims to the extent that they arise from any act or neglect of the Employer or of the Employer’s Personnel.</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406900"/>
            <a:ext cx="8305800" cy="1362075"/>
          </a:xfrm>
        </p:spPr>
        <p:txBody>
          <a:bodyPr>
            <a:normAutofit/>
          </a:bodyPr>
          <a:lstStyle/>
          <a:p>
            <a:r>
              <a:rPr lang="en-US" sz="2800" dirty="0" smtClean="0"/>
              <a:t>19. Force Majeure</a:t>
            </a:r>
            <a:endParaRPr lang="en-US" sz="28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19.1 Definition of Force Majeure</a:t>
            </a:r>
            <a:r>
              <a:rPr lang="en-US" b="1" baseline="60000" dirty="0" smtClean="0"/>
              <a:t>1</a:t>
            </a:r>
            <a:endParaRPr lang="en-US" baseline="60000" dirty="0"/>
          </a:p>
        </p:txBody>
      </p:sp>
      <p:sp>
        <p:nvSpPr>
          <p:cNvPr id="3" name="Content Placeholder 2"/>
          <p:cNvSpPr>
            <a:spLocks noGrp="1"/>
          </p:cNvSpPr>
          <p:nvPr>
            <p:ph idx="1"/>
          </p:nvPr>
        </p:nvSpPr>
        <p:spPr/>
        <p:txBody>
          <a:bodyPr>
            <a:normAutofit/>
          </a:bodyPr>
          <a:lstStyle/>
          <a:p>
            <a:pPr>
              <a:buNone/>
            </a:pPr>
            <a:r>
              <a:rPr lang="en-US" dirty="0" smtClean="0"/>
              <a:t>“Force Majeure” means an exceptional event or circumstance:</a:t>
            </a:r>
          </a:p>
          <a:p>
            <a:pPr>
              <a:buNone/>
            </a:pPr>
            <a:r>
              <a:rPr lang="en-US" dirty="0" smtClean="0"/>
              <a:t>(a) which is beyond a Party’s control,</a:t>
            </a:r>
          </a:p>
          <a:p>
            <a:pPr>
              <a:buNone/>
            </a:pPr>
            <a:r>
              <a:rPr lang="en-US" dirty="0" smtClean="0"/>
              <a:t>(b) which such Party could not reasonably have provided against before entering into the Contract,</a:t>
            </a:r>
          </a:p>
          <a:p>
            <a:pPr>
              <a:buNone/>
            </a:pPr>
            <a:r>
              <a:rPr lang="en-US" dirty="0" smtClean="0"/>
              <a:t>(c) which, having arisen, such Party could not reasonably have avoided or overcome, and</a:t>
            </a:r>
          </a:p>
          <a:p>
            <a:pPr>
              <a:buNone/>
            </a:pPr>
            <a:r>
              <a:rPr lang="en-US" dirty="0" smtClean="0"/>
              <a:t>(d) which is not substantially attributable to the other Party.</a:t>
            </a:r>
            <a:endParaRPr lang="en-US"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19.1 Definition of Force Majeure</a:t>
            </a:r>
            <a:r>
              <a:rPr lang="en-US" b="1" baseline="60000" dirty="0" smtClean="0"/>
              <a:t>2</a:t>
            </a:r>
            <a:endParaRPr lang="en-US" baseline="60000" dirty="0"/>
          </a:p>
        </p:txBody>
      </p:sp>
      <p:sp>
        <p:nvSpPr>
          <p:cNvPr id="3" name="Content Placeholder 2"/>
          <p:cNvSpPr>
            <a:spLocks noGrp="1"/>
          </p:cNvSpPr>
          <p:nvPr>
            <p:ph idx="1"/>
          </p:nvPr>
        </p:nvSpPr>
        <p:spPr/>
        <p:txBody>
          <a:bodyPr>
            <a:normAutofit fontScale="92500" lnSpcReduction="10000"/>
          </a:bodyPr>
          <a:lstStyle/>
          <a:p>
            <a:r>
              <a:rPr lang="en-US" dirty="0" smtClean="0"/>
              <a:t>Force Majeure may include:</a:t>
            </a:r>
          </a:p>
          <a:p>
            <a:pPr>
              <a:buNone/>
            </a:pPr>
            <a:r>
              <a:rPr lang="en-US" dirty="0" smtClean="0"/>
              <a:t>(</a:t>
            </a:r>
            <a:r>
              <a:rPr lang="en-US" dirty="0" err="1" smtClean="0"/>
              <a:t>i</a:t>
            </a:r>
            <a:r>
              <a:rPr lang="en-US" dirty="0" smtClean="0"/>
              <a:t>) war, hostilities, invasion, act of foreign enemies,</a:t>
            </a:r>
          </a:p>
          <a:p>
            <a:pPr>
              <a:buNone/>
            </a:pPr>
            <a:r>
              <a:rPr lang="en-US" dirty="0" smtClean="0"/>
              <a:t>(ii) rebellion, terrorism, sabotage by persons other than the Contractor’s Personnel, revolution, insurrection, military or usurped power, or civil war,</a:t>
            </a:r>
          </a:p>
          <a:p>
            <a:pPr>
              <a:buNone/>
            </a:pPr>
            <a:r>
              <a:rPr lang="en-US" dirty="0" smtClean="0"/>
              <a:t>(iii) riot, commotion, disorder, strike or lockout by persons other than the Contractor’s Personnel,</a:t>
            </a:r>
          </a:p>
          <a:p>
            <a:pPr>
              <a:buNone/>
            </a:pPr>
            <a:r>
              <a:rPr lang="en-US" dirty="0" smtClean="0"/>
              <a:t>(iv) munitions of war, explosive materials, ionizing radiation or contamination by radio-activity, explosives, radiation or radio-activity, and</a:t>
            </a:r>
          </a:p>
          <a:p>
            <a:pPr>
              <a:buNone/>
            </a:pPr>
            <a:r>
              <a:rPr lang="en-US" dirty="0" smtClean="0"/>
              <a:t>(v) natural catastrophes such as earthquake, hurricane, typhoon or volcanic activity.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2.3 Employer’s Personnel</a:t>
            </a:r>
            <a:endParaRPr lang="en-US" dirty="0"/>
          </a:p>
        </p:txBody>
      </p:sp>
      <p:sp>
        <p:nvSpPr>
          <p:cNvPr id="3" name="Content Placeholder 2"/>
          <p:cNvSpPr>
            <a:spLocks noGrp="1"/>
          </p:cNvSpPr>
          <p:nvPr>
            <p:ph idx="1"/>
          </p:nvPr>
        </p:nvSpPr>
        <p:spPr/>
        <p:txBody>
          <a:bodyPr>
            <a:normAutofit/>
          </a:bodyPr>
          <a:lstStyle/>
          <a:p>
            <a:pPr>
              <a:buNone/>
            </a:pPr>
            <a:r>
              <a:rPr lang="en-US" dirty="0" smtClean="0"/>
              <a:t>The Employer shall be responsible for ensuring that the Employer’s Personnel and the Employer’s other contractors on the Site:</a:t>
            </a:r>
          </a:p>
          <a:p>
            <a:pPr>
              <a:spcBef>
                <a:spcPts val="2400"/>
              </a:spcBef>
              <a:buNone/>
            </a:pPr>
            <a:r>
              <a:rPr lang="en-US" dirty="0" smtClean="0"/>
              <a:t>(a) </a:t>
            </a:r>
            <a:r>
              <a:rPr lang="en-US" b="1" u="sng" dirty="0" smtClean="0">
                <a:solidFill>
                  <a:srgbClr val="C00000"/>
                </a:solidFill>
              </a:rPr>
              <a:t>co-operate</a:t>
            </a:r>
            <a:r>
              <a:rPr lang="en-US" dirty="0" smtClean="0"/>
              <a:t> with the Contractor’s efforts </a:t>
            </a:r>
            <a:r>
              <a:rPr lang="en-US" i="1" dirty="0" smtClean="0"/>
              <a:t>and</a:t>
            </a:r>
          </a:p>
          <a:p>
            <a:pPr>
              <a:spcBef>
                <a:spcPts val="2400"/>
              </a:spcBef>
              <a:buNone/>
            </a:pPr>
            <a:r>
              <a:rPr lang="en-US" dirty="0" smtClean="0"/>
              <a:t>(b) take actions similar to those which the Contractor is required for </a:t>
            </a:r>
            <a:r>
              <a:rPr lang="en-US" b="1" i="1" u="sng" dirty="0" smtClean="0">
                <a:solidFill>
                  <a:srgbClr val="C00000"/>
                </a:solidFill>
              </a:rPr>
              <a:t>Safety Procedures</a:t>
            </a:r>
            <a:r>
              <a:rPr lang="en-US" i="1" dirty="0" smtClean="0">
                <a:solidFill>
                  <a:srgbClr val="C00000"/>
                </a:solidFill>
              </a:rPr>
              <a:t> </a:t>
            </a:r>
            <a:r>
              <a:rPr lang="en-US" i="1" dirty="0" smtClean="0"/>
              <a:t>and </a:t>
            </a:r>
            <a:r>
              <a:rPr lang="en-US" b="1" i="1" u="sng" dirty="0" smtClean="0">
                <a:solidFill>
                  <a:srgbClr val="C00000"/>
                </a:solidFill>
              </a:rPr>
              <a:t>Protection of the Environment</a:t>
            </a:r>
            <a:r>
              <a:rPr lang="en-US" i="1" dirty="0" smtClean="0"/>
              <a:t>.</a:t>
            </a:r>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19.2 Notice of Force Majeure</a:t>
            </a:r>
            <a:endParaRPr lang="en-US" dirty="0"/>
          </a:p>
        </p:txBody>
      </p:sp>
      <p:sp>
        <p:nvSpPr>
          <p:cNvPr id="3" name="Content Placeholder 2"/>
          <p:cNvSpPr>
            <a:spLocks noGrp="1"/>
          </p:cNvSpPr>
          <p:nvPr>
            <p:ph idx="1"/>
          </p:nvPr>
        </p:nvSpPr>
        <p:spPr/>
        <p:txBody>
          <a:bodyPr>
            <a:normAutofit/>
          </a:bodyPr>
          <a:lstStyle/>
          <a:p>
            <a:r>
              <a:rPr lang="en-US" dirty="0" smtClean="0"/>
              <a:t>If a Party is prevented from performing its obligations by Force Majeure, then it shall give notice to the other Party. </a:t>
            </a:r>
          </a:p>
          <a:p>
            <a:r>
              <a:rPr lang="en-US" dirty="0" smtClean="0"/>
              <a:t>The notice shall be given within 14 days after the Party became aware of the relevant event.</a:t>
            </a:r>
          </a:p>
          <a:p>
            <a:r>
              <a:rPr lang="en-US" dirty="0" smtClean="0"/>
              <a:t>The Party shall be excused performance of its obligations for so long as such Force Majeure prevents it from performing them.</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19.3 Duty to Minimize Delay</a:t>
            </a:r>
            <a:endParaRPr lang="en-US" dirty="0"/>
          </a:p>
        </p:txBody>
      </p:sp>
      <p:sp>
        <p:nvSpPr>
          <p:cNvPr id="3" name="Content Placeholder 2"/>
          <p:cNvSpPr>
            <a:spLocks noGrp="1"/>
          </p:cNvSpPr>
          <p:nvPr>
            <p:ph idx="1"/>
          </p:nvPr>
        </p:nvSpPr>
        <p:spPr/>
        <p:txBody>
          <a:bodyPr/>
          <a:lstStyle/>
          <a:p>
            <a:r>
              <a:rPr lang="en-US" dirty="0" smtClean="0"/>
              <a:t>Each Party shall at all times use all reasonable endeavors to minimize any delay in the performance of the Contract as a result of Force Majeure.</a:t>
            </a:r>
          </a:p>
          <a:p>
            <a:r>
              <a:rPr lang="en-US" dirty="0" smtClean="0"/>
              <a:t>A Party shall give notice to the other Party when it ceases to be affected by the Force Majeure.</a:t>
            </a:r>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19.4 Consequences of Force Majeure</a:t>
            </a:r>
            <a:endParaRPr lang="en-US" dirty="0"/>
          </a:p>
        </p:txBody>
      </p:sp>
      <p:sp>
        <p:nvSpPr>
          <p:cNvPr id="3" name="Content Placeholder 2"/>
          <p:cNvSpPr>
            <a:spLocks noGrp="1"/>
          </p:cNvSpPr>
          <p:nvPr>
            <p:ph idx="1"/>
          </p:nvPr>
        </p:nvSpPr>
        <p:spPr/>
        <p:txBody>
          <a:bodyPr>
            <a:normAutofit/>
          </a:bodyPr>
          <a:lstStyle/>
          <a:p>
            <a:r>
              <a:rPr lang="en-US" dirty="0" smtClean="0"/>
              <a:t>If the Contractor is prevented from performing his substantial obligations under the Contract by Force Majeure of which notice has been given</a:t>
            </a:r>
            <a:r>
              <a:rPr lang="en-US" i="1" dirty="0" smtClean="0"/>
              <a:t>, and suffers delay and/or incurs Cost by</a:t>
            </a:r>
            <a:r>
              <a:rPr lang="en-US" dirty="0" smtClean="0"/>
              <a:t>, the Contractor shall be entitled subject to “</a:t>
            </a:r>
            <a:r>
              <a:rPr lang="en-US" i="1" dirty="0" smtClean="0"/>
              <a:t>Contractor’s Claims” .</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Autofit/>
          </a:bodyPr>
          <a:lstStyle/>
          <a:p>
            <a:r>
              <a:rPr lang="en-US" sz="3600" b="1" dirty="0" smtClean="0"/>
              <a:t>19.5 Force Majeure Affecting Subcontractor</a:t>
            </a:r>
            <a:endParaRPr lang="en-US" sz="3600" dirty="0"/>
          </a:p>
        </p:txBody>
      </p:sp>
      <p:sp>
        <p:nvSpPr>
          <p:cNvPr id="3" name="Content Placeholder 2"/>
          <p:cNvSpPr>
            <a:spLocks noGrp="1"/>
          </p:cNvSpPr>
          <p:nvPr>
            <p:ph idx="1"/>
          </p:nvPr>
        </p:nvSpPr>
        <p:spPr/>
        <p:txBody>
          <a:bodyPr/>
          <a:lstStyle/>
          <a:p>
            <a:r>
              <a:rPr lang="en-US" dirty="0" smtClean="0"/>
              <a:t>If any Subcontractor is entitled to relief from force majeure on terms additional to or broader than those specified in this Clause, such additional or broader force majeure events or circumstances shall not excuse the Contractor’s non-performance or entitle him to relief under this Clause.</a:t>
            </a:r>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19.6 Optional Termination, Payment and Release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the execution of substantially all the Works in progress is prevented for a continuous period of 84 days by reason of Force Majeure of which notice has been given</a:t>
            </a:r>
            <a:r>
              <a:rPr lang="en-US" i="1" dirty="0" smtClean="0"/>
              <a:t>, or for multiple periods which total more </a:t>
            </a:r>
            <a:r>
              <a:rPr lang="en-US" dirty="0" smtClean="0"/>
              <a:t>than 140 days due to the same notified Force Majeure, then either Party may give to the other Party a notice of termination of the Contract. </a:t>
            </a:r>
          </a:p>
          <a:p>
            <a:r>
              <a:rPr lang="en-US" dirty="0" smtClean="0"/>
              <a:t>In this event, the termination shall take effect 7 days after the notice</a:t>
            </a:r>
            <a:r>
              <a:rPr lang="en-US" i="1" dirty="0" smtClean="0"/>
              <a:t>.</a:t>
            </a:r>
          </a:p>
          <a:p>
            <a:r>
              <a:rPr lang="en-US" dirty="0" smtClean="0"/>
              <a:t>The Engineer shall issue a Payment Certificate which shall include:</a:t>
            </a:r>
          </a:p>
          <a:p>
            <a:pPr>
              <a:buNone/>
            </a:pPr>
            <a:r>
              <a:rPr lang="en-US" dirty="0" smtClean="0"/>
              <a:t>(a) amounts payable for any work carried out;</a:t>
            </a:r>
          </a:p>
          <a:p>
            <a:pPr>
              <a:buNone/>
            </a:pPr>
            <a:r>
              <a:rPr lang="en-US" dirty="0" smtClean="0"/>
              <a:t>(b) Cost of Plant and Materials ordered for the Works;</a:t>
            </a:r>
          </a:p>
          <a:p>
            <a:pPr>
              <a:buNone/>
            </a:pPr>
            <a:r>
              <a:rPr lang="en-US" dirty="0" smtClean="0"/>
              <a:t>(c) Costs were reasonably incurred by the Contractor;</a:t>
            </a:r>
          </a:p>
          <a:p>
            <a:pPr>
              <a:buNone/>
            </a:pPr>
            <a:r>
              <a:rPr lang="en-US" dirty="0" smtClean="0"/>
              <a:t>(d) the Cost of removal of Temporary Works and Contractor’s Equipment and the return of these items to the Contractor’s works in his country; and</a:t>
            </a:r>
          </a:p>
          <a:p>
            <a:pPr>
              <a:buNone/>
            </a:pPr>
            <a:r>
              <a:rPr lang="en-US" dirty="0" smtClean="0"/>
              <a:t>(e) the Cost of repatriation of the Contractor’s staff.</a:t>
            </a:r>
            <a:endParaRPr lang="en-US"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19.7 Release from Performance</a:t>
            </a:r>
            <a:endParaRPr lang="en-US" dirty="0"/>
          </a:p>
        </p:txBody>
      </p:sp>
      <p:sp>
        <p:nvSpPr>
          <p:cNvPr id="3" name="Content Placeholder 2"/>
          <p:cNvSpPr>
            <a:spLocks noGrp="1"/>
          </p:cNvSpPr>
          <p:nvPr>
            <p:ph idx="1"/>
          </p:nvPr>
        </p:nvSpPr>
        <p:spPr/>
        <p:txBody>
          <a:bodyPr>
            <a:normAutofit/>
          </a:bodyPr>
          <a:lstStyle/>
          <a:p>
            <a:r>
              <a:rPr lang="en-US" dirty="0" smtClean="0"/>
              <a:t>If any event outside the control of the Parties arises which makes it impossible to fulfill obligations or entitles the Parties to be released from further performance, then upon notice:</a:t>
            </a:r>
          </a:p>
          <a:p>
            <a:pPr>
              <a:buNone/>
            </a:pPr>
            <a:r>
              <a:rPr lang="en-US" dirty="0" smtClean="0"/>
              <a:t>(a) the Parties shall be discharged from further performance, and</a:t>
            </a:r>
          </a:p>
          <a:p>
            <a:pPr>
              <a:buNone/>
            </a:pPr>
            <a:r>
              <a:rPr lang="en-US" dirty="0" smtClean="0"/>
              <a:t>(b) the sum payable by the Employer to the Contractor shall be the same as would have been payable “</a:t>
            </a:r>
            <a:r>
              <a:rPr lang="en-US" i="1" dirty="0" smtClean="0"/>
              <a:t>Optional Termination, Payment and Release” if the Contract had been terminated .</a:t>
            </a:r>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406900"/>
            <a:ext cx="8305800" cy="1362075"/>
          </a:xfrm>
        </p:spPr>
        <p:txBody>
          <a:bodyPr>
            <a:normAutofit/>
          </a:bodyPr>
          <a:lstStyle/>
          <a:p>
            <a:r>
              <a:rPr lang="en-US" sz="2800" dirty="0" smtClean="0"/>
              <a:t>20. Claims, Disputes and Arbitration</a:t>
            </a:r>
            <a:endParaRPr lang="en-US" sz="28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a:t>
            </a:r>
            <a:r>
              <a:rPr lang="en-US" b="1" dirty="0" smtClean="0"/>
              <a:t>0.1 Contractor’s Claims</a:t>
            </a:r>
            <a:r>
              <a:rPr lang="en-US" b="1" baseline="60000" dirty="0" smtClean="0"/>
              <a:t>1</a:t>
            </a:r>
            <a:endParaRPr lang="en-US" baseline="60000" dirty="0"/>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r>
              <a:rPr lang="en-US" dirty="0" smtClean="0"/>
              <a:t>If the Contractor considers himself to be entitled to any extension of the Time and/or any additional payment, the Contractor shall give notice to the Engineer. </a:t>
            </a:r>
          </a:p>
          <a:p>
            <a:r>
              <a:rPr lang="en-US" dirty="0" smtClean="0"/>
              <a:t>The notice shall be given not later than 28 days after the Contractor became aware of the event or circumstance.</a:t>
            </a:r>
          </a:p>
          <a:p>
            <a:r>
              <a:rPr lang="en-US" dirty="0" smtClean="0"/>
              <a:t>If the Contractor fails to give notice, the Employer shall be discharged from all liability in connection with the claim. </a:t>
            </a:r>
          </a:p>
          <a:p>
            <a:r>
              <a:rPr lang="en-US" dirty="0" smtClean="0"/>
              <a:t>Otherwise:</a:t>
            </a:r>
          </a:p>
          <a:p>
            <a:pPr lvl="1" algn="just"/>
            <a:r>
              <a:rPr lang="en-US" dirty="0" smtClean="0"/>
              <a:t>The Contractor shall also submit any other notices which are required by the Contract, and supporting particulars for the claim, all as relevant to such event or circumstance.</a:t>
            </a:r>
          </a:p>
          <a:p>
            <a:pPr lvl="1" algn="just"/>
            <a:r>
              <a:rPr lang="en-US" dirty="0" smtClean="0"/>
              <a:t>Without admitting the Employer’s liability, the Engineer may, after receiving any notice under this Sub-Clause, monitor the record-keeping and/or instruct the Contractor to keep further contemporary records. </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a:t>
            </a:r>
            <a:r>
              <a:rPr lang="en-US" b="1" dirty="0" smtClean="0"/>
              <a:t>0.1 Contractor’s Claims</a:t>
            </a:r>
            <a:r>
              <a:rPr lang="en-US" b="1" baseline="60000" dirty="0" smtClean="0"/>
              <a:t>2</a:t>
            </a:r>
            <a:endParaRPr lang="en-US" baseline="60000" dirty="0"/>
          </a:p>
        </p:txBody>
      </p:sp>
      <p:sp>
        <p:nvSpPr>
          <p:cNvPr id="3" name="Content Placeholder 2"/>
          <p:cNvSpPr>
            <a:spLocks noGrp="1"/>
          </p:cNvSpPr>
          <p:nvPr>
            <p:ph idx="1"/>
          </p:nvPr>
        </p:nvSpPr>
        <p:spPr>
          <a:xfrm>
            <a:off x="457200" y="990600"/>
            <a:ext cx="8229600" cy="5562600"/>
          </a:xfrm>
        </p:spPr>
        <p:txBody>
          <a:bodyPr>
            <a:normAutofit lnSpcReduction="10000"/>
          </a:bodyPr>
          <a:lstStyle/>
          <a:p>
            <a:r>
              <a:rPr lang="en-US" dirty="0" smtClean="0"/>
              <a:t>Within 42 days after the Contractor became aware of circumstance giving rise to the claim, the Contractor shall send to the Engineer a fully detailed claim.</a:t>
            </a:r>
          </a:p>
          <a:p>
            <a:r>
              <a:rPr lang="en-US" dirty="0" smtClean="0"/>
              <a:t>If the event or circumstance giving rise to the claim has a continuing effect:</a:t>
            </a:r>
          </a:p>
          <a:p>
            <a:pPr>
              <a:buNone/>
            </a:pPr>
            <a:r>
              <a:rPr lang="en-US" dirty="0" smtClean="0"/>
              <a:t>(a) this fully detailed claim shall be considered as interim;</a:t>
            </a:r>
          </a:p>
          <a:p>
            <a:pPr>
              <a:buNone/>
            </a:pPr>
            <a:r>
              <a:rPr lang="en-US" dirty="0" smtClean="0"/>
              <a:t>(b) the Contractor shall send further interim claims at monthly intervals, giving the accumulated delay and/or amount claimed; and</a:t>
            </a:r>
          </a:p>
          <a:p>
            <a:pPr>
              <a:buNone/>
            </a:pPr>
            <a:r>
              <a:rPr lang="en-US" dirty="0" smtClean="0"/>
              <a:t>(c) the Contractor shall send a final claim within 28 days after the end of the effects.</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a:t>
            </a:r>
            <a:r>
              <a:rPr lang="en-US" b="1" dirty="0" smtClean="0"/>
              <a:t>0.1 Contractor’s Claims</a:t>
            </a:r>
            <a:r>
              <a:rPr lang="en-US" b="1" baseline="60000" dirty="0" smtClean="0"/>
              <a:t>3</a:t>
            </a:r>
            <a:endParaRPr lang="en-US"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Within 42 days after receiving a claim, the Engineer shall respond with approval, or with disapproval and detailed comments.</a:t>
            </a:r>
          </a:p>
          <a:p>
            <a:r>
              <a:rPr lang="en-US" dirty="0" smtClean="0"/>
              <a:t>Each Payment Certificate shall include such amounts for any claim as have been reasonably substantiated. </a:t>
            </a:r>
          </a:p>
          <a:p>
            <a:r>
              <a:rPr lang="en-US" dirty="0" smtClean="0"/>
              <a:t>If the Contractor fails to comply with this, any extension of time and/or additional payment shall take account of the extent to which the failure has prevented or prejudiced proper investigation of the claim.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b="1" dirty="0" smtClean="0">
                <a:solidFill>
                  <a:srgbClr val="C00000"/>
                </a:solidFill>
              </a:rPr>
              <a:t>2.4 Employer’s Financial Arrangements</a:t>
            </a:r>
            <a:endParaRPr lang="en-US" dirty="0">
              <a:solidFill>
                <a:srgbClr val="C00000"/>
              </a:solidFill>
            </a:endParaRPr>
          </a:p>
        </p:txBody>
      </p:sp>
      <p:sp>
        <p:nvSpPr>
          <p:cNvPr id="3" name="Content Placeholder 2"/>
          <p:cNvSpPr>
            <a:spLocks noGrp="1"/>
          </p:cNvSpPr>
          <p:nvPr>
            <p:ph idx="1"/>
          </p:nvPr>
        </p:nvSpPr>
        <p:spPr>
          <a:xfrm>
            <a:off x="457200" y="1295400"/>
            <a:ext cx="8229600" cy="5562600"/>
          </a:xfrm>
        </p:spPr>
        <p:txBody>
          <a:bodyPr>
            <a:noAutofit/>
          </a:bodyPr>
          <a:lstStyle/>
          <a:p>
            <a:pPr>
              <a:spcBef>
                <a:spcPts val="1800"/>
              </a:spcBef>
            </a:pPr>
            <a:r>
              <a:rPr lang="en-US" sz="2400" dirty="0" smtClean="0">
                <a:solidFill>
                  <a:srgbClr val="C00000"/>
                </a:solidFill>
              </a:rPr>
              <a:t>The Employer shall submit, </a:t>
            </a:r>
            <a:r>
              <a:rPr lang="en-US" sz="2400" b="1" u="sng" dirty="0" smtClean="0">
                <a:solidFill>
                  <a:srgbClr val="C00000"/>
                </a:solidFill>
              </a:rPr>
              <a:t>within 28 days </a:t>
            </a:r>
            <a:r>
              <a:rPr lang="en-US" sz="2400" dirty="0" smtClean="0">
                <a:solidFill>
                  <a:srgbClr val="C00000"/>
                </a:solidFill>
              </a:rPr>
              <a:t>after receiving request from the Contractor, evidence that financial arrangements have been made</a:t>
            </a:r>
            <a:r>
              <a:rPr lang="en-US" sz="2400" i="1" dirty="0" smtClean="0">
                <a:solidFill>
                  <a:srgbClr val="C00000"/>
                </a:solidFill>
              </a:rPr>
              <a:t>.</a:t>
            </a:r>
          </a:p>
          <a:p>
            <a:pPr>
              <a:spcBef>
                <a:spcPts val="1800"/>
              </a:spcBef>
            </a:pPr>
            <a:r>
              <a:rPr lang="en-US" sz="2400" dirty="0" smtClean="0"/>
              <a:t>Before the Employer makes any change to his financial arrangements, the Employer shall give notice to the Contractor with detailed particulars.</a:t>
            </a:r>
          </a:p>
          <a:p>
            <a:pPr>
              <a:spcBef>
                <a:spcPts val="1800"/>
              </a:spcBef>
            </a:pPr>
            <a:r>
              <a:rPr lang="en-US" sz="2400" dirty="0" smtClean="0"/>
              <a:t>If the Bank has suspended disbursements, the Employer shall give notice of suspension to the Contractor with detailed particulars, with a copy to the Engineer, </a:t>
            </a:r>
            <a:r>
              <a:rPr lang="en-US" sz="2400" b="1" u="sng" dirty="0" smtClean="0"/>
              <a:t>within 7 days </a:t>
            </a:r>
            <a:r>
              <a:rPr lang="en-US" sz="2400" dirty="0" smtClean="0"/>
              <a:t>. </a:t>
            </a:r>
          </a:p>
          <a:p>
            <a:pPr>
              <a:spcBef>
                <a:spcPts val="1800"/>
              </a:spcBef>
            </a:pPr>
            <a:r>
              <a:rPr lang="en-US" sz="2400" dirty="0" smtClean="0"/>
              <a:t>If alternative funds will be available to continue making payments to the Contractor beyond a date 60 days after the date of Bank, the Employer shall provide evidence of the extent to which such funds will be available.</a:t>
            </a:r>
            <a:endParaRPr lang="en-US" sz="2400"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20.2 Appointment of the Dispute Board</a:t>
            </a:r>
            <a:r>
              <a:rPr lang="en-US" b="1" baseline="60000" dirty="0" smtClean="0"/>
              <a:t>1</a:t>
            </a:r>
            <a:endParaRPr lang="en-US" baseline="60000" dirty="0"/>
          </a:p>
        </p:txBody>
      </p:sp>
      <p:sp>
        <p:nvSpPr>
          <p:cNvPr id="3" name="Content Placeholder 2"/>
          <p:cNvSpPr>
            <a:spLocks noGrp="1"/>
          </p:cNvSpPr>
          <p:nvPr>
            <p:ph idx="1"/>
          </p:nvPr>
        </p:nvSpPr>
        <p:spPr/>
        <p:txBody>
          <a:bodyPr>
            <a:normAutofit fontScale="92500"/>
          </a:bodyPr>
          <a:lstStyle/>
          <a:p>
            <a:r>
              <a:rPr lang="en-US" dirty="0" smtClean="0"/>
              <a:t>Disputes shall be referred to a </a:t>
            </a:r>
            <a:r>
              <a:rPr lang="en-US" b="1" i="1" u="sng" dirty="0" smtClean="0"/>
              <a:t>DB</a:t>
            </a:r>
            <a:r>
              <a:rPr lang="en-US" dirty="0" smtClean="0"/>
              <a:t> for decision in accordance with “</a:t>
            </a:r>
            <a:r>
              <a:rPr lang="en-US" i="1" dirty="0" smtClean="0"/>
              <a:t>Obtaining Dispute Board’s Decision”. </a:t>
            </a:r>
          </a:p>
          <a:p>
            <a:r>
              <a:rPr lang="en-US" dirty="0" smtClean="0"/>
              <a:t>If the number is not so stated, the </a:t>
            </a:r>
            <a:r>
              <a:rPr lang="en-US" b="1" i="1" u="sng" dirty="0" smtClean="0"/>
              <a:t>DB</a:t>
            </a:r>
            <a:r>
              <a:rPr lang="en-US" dirty="0" smtClean="0"/>
              <a:t> shall comprise three persons, one of whom shall serve as chairman.</a:t>
            </a:r>
          </a:p>
          <a:p>
            <a:r>
              <a:rPr lang="en-US" dirty="0" smtClean="0"/>
              <a:t>If the Parties have not jointly appointed the </a:t>
            </a:r>
            <a:r>
              <a:rPr lang="en-US" b="1" i="1" u="sng" dirty="0" smtClean="0"/>
              <a:t>DB</a:t>
            </a:r>
            <a:r>
              <a:rPr lang="en-US" dirty="0" smtClean="0"/>
              <a:t> 21 days before the date stated in the Contract Data and the </a:t>
            </a:r>
            <a:r>
              <a:rPr lang="en-US" b="1" i="1" u="sng" dirty="0" smtClean="0"/>
              <a:t>DB</a:t>
            </a:r>
            <a:r>
              <a:rPr lang="en-US" dirty="0" smtClean="0"/>
              <a:t> is to comprise three persons, each Party shall nominate one member for the approval of the other Party. </a:t>
            </a:r>
          </a:p>
          <a:p>
            <a:r>
              <a:rPr lang="en-US" dirty="0" smtClean="0"/>
              <a:t>The first two members shall recommend and the Parties shall agree upon the third member, who shall act as chairman.</a:t>
            </a:r>
            <a:endParaRPr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20.2 Appointment of the Dispute Board</a:t>
            </a:r>
            <a:r>
              <a:rPr lang="en-US" b="1" baseline="60000" dirty="0" smtClean="0"/>
              <a:t>2</a:t>
            </a:r>
            <a:endParaRPr lang="en-US" baseline="60000"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The agreement between the Parties and either the sole member or each of the three members shall incorporate by reference the General Conditions of Dispute Board Agreement.</a:t>
            </a:r>
          </a:p>
          <a:p>
            <a:r>
              <a:rPr lang="en-US" dirty="0" smtClean="0"/>
              <a:t>The terms of the remuneration of either the sole member or each of the three members, including the remuneration of any expert whom the DB consults, shall be mutually agreed upon by the Parties. </a:t>
            </a:r>
          </a:p>
          <a:p>
            <a:r>
              <a:rPr lang="en-US" dirty="0" smtClean="0"/>
              <a:t>The appointment of any member may be terminated by mutual agreement of both Parties, but not by the Employer or the Contractor acting alone. </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20.3 Failure to Agree on the Composition of the Dispute Board</a:t>
            </a:r>
            <a:endParaRPr lang="en-US" baseline="60000"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smtClean="0"/>
              <a:t>If any of the following conditions apply, namely:</a:t>
            </a:r>
          </a:p>
          <a:p>
            <a:pPr>
              <a:buNone/>
            </a:pPr>
            <a:r>
              <a:rPr lang="en-US" dirty="0" smtClean="0"/>
              <a:t>(a) the Parties fail to agree upon the appointment of the sole member of the DB</a:t>
            </a:r>
            <a:r>
              <a:rPr lang="en-US" i="1" dirty="0" smtClean="0"/>
              <a:t>,</a:t>
            </a:r>
          </a:p>
          <a:p>
            <a:pPr>
              <a:buNone/>
            </a:pPr>
            <a:r>
              <a:rPr lang="en-US" dirty="0" smtClean="0"/>
              <a:t>(b) either Party fails to nominate a member or fails to approve a member nominated by the other Party, of a DB of three persons by such date,</a:t>
            </a:r>
          </a:p>
          <a:p>
            <a:pPr>
              <a:buNone/>
            </a:pPr>
            <a:r>
              <a:rPr lang="en-US" dirty="0" smtClean="0"/>
              <a:t>(c) the Parties fail to agree upon the appointment of the third member, or</a:t>
            </a:r>
          </a:p>
          <a:p>
            <a:pPr>
              <a:buNone/>
            </a:pPr>
            <a:r>
              <a:rPr lang="en-US" dirty="0" smtClean="0"/>
              <a:t>(d) the Parties fail to agree upon the appointment of a replacement person within 42 days after the date on which the sole member or one of the three members declines to act, then the appointing entity or official named in the Contract Data shall appoint this member of the DB. </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20.4 Obtaining Dispute Board’s Decision</a:t>
            </a:r>
            <a:r>
              <a:rPr lang="en-US" b="1" baseline="60000" dirty="0" smtClean="0"/>
              <a:t>1</a:t>
            </a:r>
            <a:endParaRPr lang="en-US" baseline="60000" dirty="0"/>
          </a:p>
        </p:txBody>
      </p:sp>
      <p:sp>
        <p:nvSpPr>
          <p:cNvPr id="3" name="Content Placeholder 2"/>
          <p:cNvSpPr>
            <a:spLocks noGrp="1"/>
          </p:cNvSpPr>
          <p:nvPr>
            <p:ph idx="1"/>
          </p:nvPr>
        </p:nvSpPr>
        <p:spPr>
          <a:xfrm>
            <a:off x="457200" y="990600"/>
            <a:ext cx="8229600" cy="5562600"/>
          </a:xfrm>
        </p:spPr>
        <p:txBody>
          <a:bodyPr>
            <a:normAutofit fontScale="92500" lnSpcReduction="20000"/>
          </a:bodyPr>
          <a:lstStyle/>
          <a:p>
            <a:r>
              <a:rPr lang="en-US" dirty="0" smtClean="0"/>
              <a:t>For a DB of three persons, the DB shall be deemed to have received such reference on the date when it is received by the chairman of the DB.</a:t>
            </a:r>
          </a:p>
          <a:p>
            <a:r>
              <a:rPr lang="en-US" dirty="0" smtClean="0"/>
              <a:t>The DB shall be deemed to be not acting as arbitrator(s).</a:t>
            </a:r>
          </a:p>
          <a:p>
            <a:r>
              <a:rPr lang="en-US" dirty="0" smtClean="0"/>
              <a:t>Within 84 days after receiving such reference, the DB shall give its decision. </a:t>
            </a:r>
          </a:p>
          <a:p>
            <a:r>
              <a:rPr lang="en-US" dirty="0" smtClean="0"/>
              <a:t>The decision shall be binding on both Parties, who shall promptly give effect to it unless and until it shall be revised in an amicable settlement or an arbitral award as described below.</a:t>
            </a:r>
          </a:p>
          <a:p>
            <a:r>
              <a:rPr lang="en-US" dirty="0" smtClean="0"/>
              <a:t>Unless the Contract has already been abandoned, repudiated or terminated, the Contractor shall continue to proceed with the Works in accordance with the Contract.</a:t>
            </a:r>
            <a:endParaRPr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20.4 Obtaining Dispute Board’s Decision</a:t>
            </a:r>
            <a:r>
              <a:rPr lang="en-US" b="1" baseline="60000" dirty="0" smtClean="0"/>
              <a:t>2</a:t>
            </a:r>
            <a:endParaRPr lang="en-US" baseline="60000" dirty="0"/>
          </a:p>
        </p:txBody>
      </p:sp>
      <p:sp>
        <p:nvSpPr>
          <p:cNvPr id="3" name="Content Placeholder 2"/>
          <p:cNvSpPr>
            <a:spLocks noGrp="1"/>
          </p:cNvSpPr>
          <p:nvPr>
            <p:ph idx="1"/>
          </p:nvPr>
        </p:nvSpPr>
        <p:spPr>
          <a:xfrm>
            <a:off x="381000" y="990600"/>
            <a:ext cx="8305800" cy="5562600"/>
          </a:xfrm>
        </p:spPr>
        <p:txBody>
          <a:bodyPr>
            <a:normAutofit fontScale="92500" lnSpcReduction="10000"/>
          </a:bodyPr>
          <a:lstStyle/>
          <a:p>
            <a:r>
              <a:rPr lang="en-US" dirty="0" smtClean="0"/>
              <a:t>If either Party is dissatisfied with the DB’s decision, then either Party may, within 28 days after receiving the decision, give notice to the other Party of its dissatisfaction and intention to commence arbitration. </a:t>
            </a:r>
          </a:p>
          <a:p>
            <a:r>
              <a:rPr lang="en-US" dirty="0" smtClean="0"/>
              <a:t>If the DB fails to give its decision within the period of 84 days after receiving such reference, then either Party may, within 28 days after this period has expired, give notice to the other Party of its dissatisfaction and intention to commence arbitration.</a:t>
            </a:r>
          </a:p>
          <a:p>
            <a:r>
              <a:rPr lang="en-US" dirty="0" smtClean="0"/>
              <a:t>If the DB has given its decision as to a matter in dispute to both Parties, and no notice of dissatisfaction has been given by either Party within 28 days after it received the DB’s decision, then the decision shall become final and binding upon both Parties.</a:t>
            </a:r>
            <a:endParaRPr lang="en-US" dirty="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20.5 Amicable Settlement</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Arbitration may be commenced on or after the fifty-sixth day after the day on which a notice of dissatisfaction and intention to commence arbitration was given, even if no attempt at amicable settlement has been made.</a:t>
            </a:r>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20.6 Arbitration</a:t>
            </a:r>
            <a:r>
              <a:rPr lang="en-US" b="1" baseline="60000" dirty="0" smtClean="0"/>
              <a:t>1</a:t>
            </a:r>
            <a:endParaRPr lang="en-US" baseline="60000" dirty="0"/>
          </a:p>
        </p:txBody>
      </p:sp>
      <p:sp>
        <p:nvSpPr>
          <p:cNvPr id="3" name="Content Placeholder 2"/>
          <p:cNvSpPr>
            <a:spLocks noGrp="1"/>
          </p:cNvSpPr>
          <p:nvPr>
            <p:ph idx="1"/>
          </p:nvPr>
        </p:nvSpPr>
        <p:spPr/>
        <p:txBody>
          <a:bodyPr>
            <a:normAutofit lnSpcReduction="10000"/>
          </a:bodyPr>
          <a:lstStyle/>
          <a:p>
            <a:r>
              <a:rPr lang="en-US" dirty="0" smtClean="0"/>
              <a:t>Any dispute in respect of which the DB’s decision has not become final and binding shall be finally settled by international arbitration. </a:t>
            </a:r>
          </a:p>
          <a:p>
            <a:r>
              <a:rPr lang="en-US" dirty="0" smtClean="0"/>
              <a:t>Unless otherwise agreed by both Parties:</a:t>
            </a:r>
          </a:p>
          <a:p>
            <a:pPr>
              <a:buNone/>
            </a:pPr>
            <a:r>
              <a:rPr lang="en-US" dirty="0" smtClean="0"/>
              <a:t>(a) arbitration proceedings shall be conducted as stated in the Particular Conditions,</a:t>
            </a:r>
          </a:p>
          <a:p>
            <a:pPr>
              <a:buNone/>
            </a:pPr>
            <a:r>
              <a:rPr lang="en-US" dirty="0" smtClean="0"/>
              <a:t>(b) if no arbitration proceedings are so stated, the dispute shall be finally settled by institutional arbitration under the Rules of Arbitration of the International Chamber of Commerce, and</a:t>
            </a:r>
          </a:p>
          <a:p>
            <a:pPr>
              <a:buNone/>
            </a:pPr>
            <a:r>
              <a:rPr lang="en-US" dirty="0" smtClean="0"/>
              <a:t>(c) the dispute shall be settled by three arbitrators.</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20.6 Arbitration</a:t>
            </a:r>
            <a:r>
              <a:rPr lang="en-US" b="1" baseline="60000" dirty="0" smtClean="0"/>
              <a:t>2</a:t>
            </a:r>
            <a:endParaRPr lang="en-US" baseline="60000" dirty="0"/>
          </a:p>
        </p:txBody>
      </p:sp>
      <p:sp>
        <p:nvSpPr>
          <p:cNvPr id="3" name="Content Placeholder 2"/>
          <p:cNvSpPr>
            <a:spLocks noGrp="1"/>
          </p:cNvSpPr>
          <p:nvPr>
            <p:ph idx="1"/>
          </p:nvPr>
        </p:nvSpPr>
        <p:spPr>
          <a:xfrm>
            <a:off x="457200" y="990600"/>
            <a:ext cx="8229600" cy="5562600"/>
          </a:xfrm>
        </p:spPr>
        <p:txBody>
          <a:bodyPr>
            <a:normAutofit lnSpcReduction="10000"/>
          </a:bodyPr>
          <a:lstStyle/>
          <a:p>
            <a:r>
              <a:rPr lang="en-US" dirty="0" smtClean="0"/>
              <a:t>The arbitrators shall have full power to open up, review and revise any certificate, determination, instruction, opinion or valuation of the Engineer, and any decision of the DB, relevant to the dispute. </a:t>
            </a:r>
          </a:p>
          <a:p>
            <a:r>
              <a:rPr lang="en-US" dirty="0" smtClean="0"/>
              <a:t>Nothing shall disqualify the Engineer from being called as a witness and giving evidence before the arbitrators on any matter whatsoever relevant to the dispute.</a:t>
            </a:r>
          </a:p>
          <a:p>
            <a:r>
              <a:rPr lang="en-US" dirty="0" smtClean="0"/>
              <a:t>Any decision of the DB shall be admissible in evidence in the arbitration.</a:t>
            </a:r>
          </a:p>
          <a:p>
            <a:r>
              <a:rPr lang="en-US" dirty="0" smtClean="0"/>
              <a:t>Arbitration may be commenced prior to or after completion of the Works. </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20.7 Failure to Comply with Dispute Board’s Decision</a:t>
            </a:r>
            <a:endParaRPr lang="en-US" dirty="0"/>
          </a:p>
        </p:txBody>
      </p:sp>
      <p:sp>
        <p:nvSpPr>
          <p:cNvPr id="3" name="Content Placeholder 2"/>
          <p:cNvSpPr>
            <a:spLocks noGrp="1"/>
          </p:cNvSpPr>
          <p:nvPr>
            <p:ph idx="1"/>
          </p:nvPr>
        </p:nvSpPr>
        <p:spPr/>
        <p:txBody>
          <a:bodyPr/>
          <a:lstStyle/>
          <a:p>
            <a:pPr>
              <a:lnSpc>
                <a:spcPct val="150000"/>
              </a:lnSpc>
            </a:pPr>
            <a:r>
              <a:rPr lang="en-US" dirty="0" smtClean="0"/>
              <a:t>In the event that a Party fails to comply with a DB decision which has become final and binding, then the other Party may refer the failure itself to arbitration</a:t>
            </a:r>
            <a:r>
              <a:rPr lang="en-US" i="1" dirty="0" smtClean="0"/>
              <a:t>.</a:t>
            </a:r>
            <a:endParaRPr lang="en-US"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20.8 Expiry of Dispute Board’s Appointment</a:t>
            </a:r>
            <a:endParaRPr lang="en-US" dirty="0"/>
          </a:p>
        </p:txBody>
      </p:sp>
      <p:sp>
        <p:nvSpPr>
          <p:cNvPr id="3" name="Content Placeholder 2"/>
          <p:cNvSpPr>
            <a:spLocks noGrp="1"/>
          </p:cNvSpPr>
          <p:nvPr>
            <p:ph idx="1"/>
          </p:nvPr>
        </p:nvSpPr>
        <p:spPr/>
        <p:txBody>
          <a:bodyPr>
            <a:normAutofit/>
          </a:bodyPr>
          <a:lstStyle/>
          <a:p>
            <a:r>
              <a:rPr lang="en-US" dirty="0" smtClean="0"/>
              <a:t>If a dispute arises between the Parties in connection with the Contract and there is no DB in place, whether by reason of the expiry of the DB’s appointment or otherwise:</a:t>
            </a:r>
          </a:p>
          <a:p>
            <a:pPr>
              <a:buNone/>
            </a:pPr>
            <a:r>
              <a:rPr lang="en-US" dirty="0" smtClean="0"/>
              <a:t>(a) “</a:t>
            </a:r>
            <a:r>
              <a:rPr lang="en-US" i="1" dirty="0" smtClean="0"/>
              <a:t>Obtaining Dispute Board’s Decision” and “Amicable Settlement” shall not apply, and</a:t>
            </a:r>
          </a:p>
          <a:p>
            <a:pPr>
              <a:buNone/>
            </a:pPr>
            <a:r>
              <a:rPr lang="en-US" dirty="0" smtClean="0"/>
              <a:t>(b) the dispute may be referred directly to arbitration</a:t>
            </a:r>
            <a:r>
              <a:rPr lang="en-US" i="1"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2.5 Employer’s Claims</a:t>
            </a:r>
            <a:endParaRPr lang="en-US" dirty="0"/>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pPr algn="just">
              <a:lnSpc>
                <a:spcPct val="120000"/>
              </a:lnSpc>
              <a:spcBef>
                <a:spcPts val="1800"/>
              </a:spcBef>
            </a:pPr>
            <a:r>
              <a:rPr lang="en-US" sz="3300" dirty="0" smtClean="0"/>
              <a:t>If the Employer considers himself to be entitled to any payment, and/or to any extension of the Defects Notification Period, the Employer or the Engineer shall give notice to the Contractor. </a:t>
            </a:r>
          </a:p>
          <a:p>
            <a:pPr algn="just">
              <a:lnSpc>
                <a:spcPct val="120000"/>
              </a:lnSpc>
              <a:spcBef>
                <a:spcPts val="1800"/>
              </a:spcBef>
            </a:pPr>
            <a:r>
              <a:rPr lang="en-US" sz="3300" dirty="0" smtClean="0"/>
              <a:t>The notice shall be given as soon as practicable after the Employer became aware of the event. A notice relating to any extension of the Defects Notification Period shall be given before the expiry of such period.</a:t>
            </a:r>
          </a:p>
          <a:p>
            <a:pPr algn="just">
              <a:lnSpc>
                <a:spcPct val="120000"/>
              </a:lnSpc>
              <a:spcBef>
                <a:spcPts val="1800"/>
              </a:spcBef>
            </a:pPr>
            <a:r>
              <a:rPr lang="en-US" sz="3300" dirty="0" smtClean="0"/>
              <a:t>The particulars shall specify the basis of the claim, and shall include substantiation of the amount and/or extension.</a:t>
            </a:r>
            <a:endParaRPr lang="en-US" sz="3300" i="1" dirty="0" smtClean="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0" y="1524000"/>
            <a:ext cx="6480174" cy="1295400"/>
          </a:xfrm>
        </p:spPr>
        <p:txBody>
          <a:bodyPr>
            <a:normAutofit/>
          </a:bodyPr>
          <a:lstStyle/>
          <a:p>
            <a:pPr algn="ctr"/>
            <a:r>
              <a:rPr lang="en-US" sz="3600" dirty="0" smtClean="0">
                <a:solidFill>
                  <a:srgbClr val="FF0000"/>
                </a:solidFill>
                <a:latin typeface="Arial Black" pitchFamily="34" charset="0"/>
              </a:rPr>
              <a:t>QUESTIONS?</a:t>
            </a:r>
            <a:endParaRPr lang="en-US" sz="3600" dirty="0">
              <a:solidFill>
                <a:srgbClr val="FF0000"/>
              </a:solidFill>
              <a:latin typeface="Arial Black" pitchFamily="34" charset="0"/>
            </a:endParaRPr>
          </a:p>
        </p:txBody>
      </p:sp>
      <p:sp>
        <p:nvSpPr>
          <p:cNvPr id="5" name="Title 4"/>
          <p:cNvSpPr>
            <a:spLocks noGrp="1"/>
          </p:cNvSpPr>
          <p:nvPr>
            <p:ph type="title"/>
          </p:nvPr>
        </p:nvSpPr>
        <p:spPr>
          <a:xfrm>
            <a:off x="838200" y="228600"/>
            <a:ext cx="7772400" cy="1362075"/>
          </a:xfrm>
        </p:spPr>
        <p:txBody>
          <a:bodyPr>
            <a:normAutofit/>
          </a:bodyPr>
          <a:lstStyle/>
          <a:p>
            <a:pPr algn="ctr"/>
            <a:r>
              <a:rPr lang="en-US" sz="3600" dirty="0" smtClean="0"/>
              <a:t>THANK YOU</a:t>
            </a:r>
            <a:endParaRPr lang="en-US" sz="3600" dirty="0"/>
          </a:p>
        </p:txBody>
      </p:sp>
      <p:sp>
        <p:nvSpPr>
          <p:cNvPr id="6" name="TextBox 5"/>
          <p:cNvSpPr txBox="1"/>
          <p:nvPr/>
        </p:nvSpPr>
        <p:spPr>
          <a:xfrm>
            <a:off x="228600" y="4571762"/>
            <a:ext cx="6934200" cy="1600438"/>
          </a:xfrm>
          <a:prstGeom prst="rect">
            <a:avLst/>
          </a:prstGeom>
          <a:noFill/>
        </p:spPr>
        <p:txBody>
          <a:bodyPr wrap="square" rtlCol="0">
            <a:spAutoFit/>
          </a:bodyPr>
          <a:lstStyle/>
          <a:p>
            <a:r>
              <a:rPr lang="en-US" sz="1400" dirty="0" smtClean="0"/>
              <a:t>KARIM EL-DASH; PHD, PMP, CCE</a:t>
            </a:r>
          </a:p>
          <a:p>
            <a:r>
              <a:rPr lang="en-US" sz="1400" dirty="0" smtClean="0"/>
              <a:t>PROFESSOR OF CONSTRUCTION MANAGEMENT</a:t>
            </a:r>
          </a:p>
          <a:p>
            <a:r>
              <a:rPr lang="en-US" sz="1400" dirty="0" smtClean="0"/>
              <a:t>BANHA UNIVERSITY, EGYPT</a:t>
            </a:r>
          </a:p>
          <a:p>
            <a:r>
              <a:rPr lang="en-US" sz="1400" dirty="0" smtClean="0"/>
              <a:t>COLLEGE OF TECHNOLOGICAL STUDIES, KUWAIT</a:t>
            </a:r>
          </a:p>
          <a:p>
            <a:r>
              <a:rPr lang="en-US" sz="1400" dirty="0" smtClean="0">
                <a:hlinkClick r:id="rId2"/>
              </a:rPr>
              <a:t>K_ELDASH@HOTMAIL.COM</a:t>
            </a:r>
            <a:endParaRPr lang="en-US" sz="1400" dirty="0" smtClean="0"/>
          </a:p>
          <a:p>
            <a:r>
              <a:rPr lang="en-US" sz="1400" dirty="0" smtClean="0"/>
              <a:t>PHONE:	+965-99310261</a:t>
            </a:r>
          </a:p>
          <a:p>
            <a:r>
              <a:rPr lang="en-US" sz="1400" dirty="0" smtClean="0"/>
              <a:t>FAX: 	+965-22314533</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indefinite" fill="hold" nodeType="clickEffect">
                                  <p:stCondLst>
                                    <p:cond delay="0"/>
                                  </p:stCondLst>
                                  <p:endCondLst>
                                    <p:cond evt="onNext" delay="0">
                                      <p:tgtEl>
                                        <p:sldTgt/>
                                      </p:tgtEl>
                                    </p:cond>
                                  </p:endCondLst>
                                  <p:childTnLst>
                                    <p:animScale>
                                      <p:cBhvr>
                                        <p:cTn id="6" dur="2000" fill="hold"/>
                                        <p:tgtEl>
                                          <p:spTgt spid="2">
                                            <p:txEl>
                                              <p:pRg st="0" end="0"/>
                                            </p:txEl>
                                          </p:spTgt>
                                        </p:tgtEl>
                                      </p:cBhvr>
                                      <p:by x="15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The Engineer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3.1 Engineer’s Duties and Authority</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2400" dirty="0" smtClean="0"/>
              <a:t>The Engineer shall have </a:t>
            </a:r>
            <a:r>
              <a:rPr lang="en-US" sz="2400" b="1" u="sng" dirty="0" smtClean="0"/>
              <a:t>no authority </a:t>
            </a:r>
            <a:r>
              <a:rPr lang="en-US" sz="2400" dirty="0" smtClean="0"/>
              <a:t>to amend the Contract.</a:t>
            </a:r>
          </a:p>
          <a:p>
            <a:pPr>
              <a:spcBef>
                <a:spcPts val="2400"/>
              </a:spcBef>
              <a:spcAft>
                <a:spcPts val="600"/>
              </a:spcAft>
            </a:pPr>
            <a:r>
              <a:rPr lang="en-US" sz="2400" dirty="0" smtClean="0"/>
              <a:t>The Engineer may exercise the authority attributable to the Engineer as specified in or necessarily to be implied from the </a:t>
            </a:r>
            <a:r>
              <a:rPr lang="en-US" sz="2400" b="1" u="sng" dirty="0" smtClean="0"/>
              <a:t>Contract</a:t>
            </a:r>
            <a:r>
              <a:rPr lang="en-US" sz="2400" dirty="0" smtClean="0"/>
              <a:t>. </a:t>
            </a:r>
          </a:p>
          <a:p>
            <a:pPr>
              <a:spcBef>
                <a:spcPts val="3000"/>
              </a:spcBef>
            </a:pPr>
            <a:r>
              <a:rPr lang="en-US" sz="2400" dirty="0" smtClean="0"/>
              <a:t>Except as otherwise stated in these Conditions:</a:t>
            </a:r>
          </a:p>
          <a:p>
            <a:pPr>
              <a:spcBef>
                <a:spcPts val="1800"/>
              </a:spcBef>
              <a:buNone/>
            </a:pPr>
            <a:r>
              <a:rPr lang="en-US" sz="2400" dirty="0" smtClean="0"/>
              <a:t>	(a) whenever carrying out duties or exercising authority, specified in or implied by the Contract, the Engineer shall be deemed to </a:t>
            </a:r>
            <a:r>
              <a:rPr lang="en-US" sz="2400" b="1" u="sng" dirty="0" smtClean="0"/>
              <a:t>act for the Employer</a:t>
            </a:r>
            <a:endParaRPr lang="en-US" sz="2400" dirty="0" smtClean="0"/>
          </a:p>
          <a:p>
            <a:pPr>
              <a:spcBef>
                <a:spcPts val="1800"/>
              </a:spcBef>
              <a:buNone/>
            </a:pPr>
            <a:r>
              <a:rPr lang="en-US" sz="2400" dirty="0" smtClean="0"/>
              <a:t>	(b) the Engineer has </a:t>
            </a:r>
            <a:r>
              <a:rPr lang="en-US" sz="2400" b="1" u="sng" dirty="0" smtClean="0"/>
              <a:t>no authority </a:t>
            </a:r>
            <a:r>
              <a:rPr lang="en-US" sz="2400" dirty="0" smtClean="0"/>
              <a:t>to relieve either Party of any duties, obligations or responsibilities under the Contract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3.2 Delegation by the Engineer</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lgn="just">
              <a:spcBef>
                <a:spcPts val="600"/>
              </a:spcBef>
            </a:pPr>
            <a:r>
              <a:rPr lang="en-US" sz="2000" dirty="0" smtClean="0"/>
              <a:t>The Engineer may from time to time assign duties and </a:t>
            </a:r>
            <a:r>
              <a:rPr lang="en-US" sz="2000" b="1" u="sng" dirty="0" smtClean="0"/>
              <a:t>delegate</a:t>
            </a:r>
            <a:r>
              <a:rPr lang="en-US" sz="2000" dirty="0" smtClean="0"/>
              <a:t> authority to assistants. </a:t>
            </a:r>
          </a:p>
          <a:p>
            <a:pPr algn="just">
              <a:spcBef>
                <a:spcPts val="600"/>
              </a:spcBef>
            </a:pPr>
            <a:r>
              <a:rPr lang="en-US" sz="2000" dirty="0" smtClean="0"/>
              <a:t>The assignment, delegation or revocation shall be </a:t>
            </a:r>
            <a:r>
              <a:rPr lang="en-US" sz="2000" b="1" u="sng" dirty="0" smtClean="0"/>
              <a:t>in writing </a:t>
            </a:r>
            <a:r>
              <a:rPr lang="en-US" sz="2000" dirty="0" smtClean="0"/>
              <a:t>and shall not take effect until copies have been received by both Parties.</a:t>
            </a:r>
          </a:p>
          <a:p>
            <a:pPr algn="just">
              <a:spcBef>
                <a:spcPts val="600"/>
              </a:spcBef>
            </a:pPr>
            <a:r>
              <a:rPr lang="en-US" sz="2000" dirty="0" smtClean="0"/>
              <a:t>The Engineer shall not delegate the authority to determine “</a:t>
            </a:r>
            <a:r>
              <a:rPr lang="en-US" sz="2000" b="1" i="1" u="sng" dirty="0" smtClean="0"/>
              <a:t>Determinations</a:t>
            </a:r>
            <a:r>
              <a:rPr lang="en-US" sz="2000" i="1" dirty="0" smtClean="0"/>
              <a:t>”.</a:t>
            </a:r>
          </a:p>
          <a:p>
            <a:pPr algn="just">
              <a:spcBef>
                <a:spcPts val="600"/>
              </a:spcBef>
            </a:pPr>
            <a:r>
              <a:rPr lang="en-US" sz="2000" dirty="0" smtClean="0"/>
              <a:t>Each assistant </a:t>
            </a:r>
            <a:r>
              <a:rPr lang="en-US" sz="2000" b="1" u="sng" dirty="0" smtClean="0"/>
              <a:t>shall only </a:t>
            </a:r>
            <a:r>
              <a:rPr lang="en-US" sz="2000" dirty="0" smtClean="0"/>
              <a:t>be authorized to issue instructions to the Contractor to the extent defined by the delegation. </a:t>
            </a:r>
          </a:p>
          <a:p>
            <a:pPr algn="just">
              <a:spcBef>
                <a:spcPts val="600"/>
              </a:spcBef>
            </a:pPr>
            <a:r>
              <a:rPr lang="en-US" sz="2000" dirty="0" smtClean="0"/>
              <a:t>However:</a:t>
            </a:r>
          </a:p>
          <a:p>
            <a:pPr lvl="1" algn="just">
              <a:spcBef>
                <a:spcPts val="600"/>
              </a:spcBef>
              <a:buNone/>
            </a:pPr>
            <a:r>
              <a:rPr lang="en-US" sz="2000" dirty="0" smtClean="0"/>
              <a:t>(a) any </a:t>
            </a:r>
            <a:r>
              <a:rPr lang="en-US" sz="2000" b="1" u="sng" dirty="0" smtClean="0"/>
              <a:t>failure to disapprove </a:t>
            </a:r>
            <a:r>
              <a:rPr lang="en-US" sz="2000" dirty="0" smtClean="0"/>
              <a:t>any work shall not prejudice the right of the Engineer to reject the work;</a:t>
            </a:r>
          </a:p>
          <a:p>
            <a:pPr lvl="1" algn="just">
              <a:spcBef>
                <a:spcPts val="600"/>
              </a:spcBef>
              <a:buNone/>
            </a:pPr>
            <a:r>
              <a:rPr lang="en-US" sz="2000" dirty="0" smtClean="0"/>
              <a:t>(b) if the Contractor </a:t>
            </a:r>
            <a:r>
              <a:rPr lang="en-US" sz="2000" b="1" u="sng" dirty="0" smtClean="0"/>
              <a:t>questions</a:t>
            </a:r>
            <a:r>
              <a:rPr lang="en-US" sz="2000" dirty="0" smtClean="0"/>
              <a:t> any determination of an assistant, the Contractor may refer the matter to the Engineer.</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3.3 Instructions of the Engineer</a:t>
            </a:r>
            <a:endParaRPr lang="en-US" dirty="0"/>
          </a:p>
        </p:txBody>
      </p:sp>
      <p:sp>
        <p:nvSpPr>
          <p:cNvPr id="3" name="Content Placeholder 2"/>
          <p:cNvSpPr>
            <a:spLocks noGrp="1"/>
          </p:cNvSpPr>
          <p:nvPr>
            <p:ph idx="1"/>
          </p:nvPr>
        </p:nvSpPr>
        <p:spPr>
          <a:xfrm>
            <a:off x="457200" y="1143000"/>
            <a:ext cx="8229600" cy="5715000"/>
          </a:xfrm>
        </p:spPr>
        <p:txBody>
          <a:bodyPr>
            <a:noAutofit/>
          </a:bodyPr>
          <a:lstStyle/>
          <a:p>
            <a:pPr algn="just"/>
            <a:r>
              <a:rPr lang="en-US" sz="2400" dirty="0" smtClean="0"/>
              <a:t>Whenever practicable, the instructions shall be given in writing. </a:t>
            </a:r>
          </a:p>
          <a:p>
            <a:pPr algn="just">
              <a:spcBef>
                <a:spcPts val="2400"/>
              </a:spcBef>
            </a:pPr>
            <a:r>
              <a:rPr lang="en-US" sz="2400" dirty="0" smtClean="0"/>
              <a:t>If the Engineer or a delegated assistant:</a:t>
            </a:r>
          </a:p>
          <a:p>
            <a:pPr algn="just">
              <a:spcBef>
                <a:spcPts val="1800"/>
              </a:spcBef>
              <a:buNone/>
            </a:pPr>
            <a:r>
              <a:rPr lang="en-US" sz="2400" dirty="0" smtClean="0"/>
              <a:t>	(a) gives an oral instruction,</a:t>
            </a:r>
          </a:p>
          <a:p>
            <a:pPr algn="just">
              <a:spcBef>
                <a:spcPts val="1800"/>
              </a:spcBef>
              <a:buNone/>
            </a:pPr>
            <a:r>
              <a:rPr lang="en-US" sz="2400" dirty="0" smtClean="0"/>
              <a:t>	(b) receives a written confirmation of the instruction, from the Contractor, within </a:t>
            </a:r>
            <a:r>
              <a:rPr lang="en-US" sz="2400" u="sng" dirty="0" smtClean="0">
                <a:solidFill>
                  <a:srgbClr val="C00000"/>
                </a:solidFill>
              </a:rPr>
              <a:t>two working days </a:t>
            </a:r>
            <a:r>
              <a:rPr lang="en-US" sz="2400" dirty="0" smtClean="0"/>
              <a:t>after giving the instruction, and</a:t>
            </a:r>
          </a:p>
          <a:p>
            <a:pPr algn="just">
              <a:spcBef>
                <a:spcPts val="1800"/>
              </a:spcBef>
              <a:buNone/>
            </a:pPr>
            <a:r>
              <a:rPr lang="en-US" sz="2400" dirty="0" smtClean="0"/>
              <a:t>	(c) does not reply by issuing a written rejection and/or instruction within two working days after receiving the confirmation, </a:t>
            </a:r>
          </a:p>
          <a:p>
            <a:pPr algn="just">
              <a:buNone/>
            </a:pPr>
            <a:r>
              <a:rPr lang="en-US" sz="2400" u="sng" dirty="0" smtClean="0"/>
              <a:t>then the confirmation shall constitute the written instruction of the Engineer or delegated assistant.</a:t>
            </a:r>
            <a:endParaRPr lang="en-US" sz="2400"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rPr>
              <a:t>1.1 </a:t>
            </a:r>
            <a:r>
              <a:rPr lang="en-US" b="1" dirty="0" smtClean="0">
                <a:solidFill>
                  <a:srgbClr val="C00000"/>
                </a:solidFill>
              </a:rPr>
              <a:t>Definitions</a:t>
            </a:r>
            <a:r>
              <a:rPr lang="en-US" baseline="50000" dirty="0" smtClean="0">
                <a:solidFill>
                  <a:srgbClr val="C00000"/>
                </a:solidFill>
              </a:rPr>
              <a:t>1</a:t>
            </a:r>
            <a:endParaRPr lang="en-US" baseline="500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t>1.1.1 The Contract</a:t>
            </a:r>
          </a:p>
          <a:p>
            <a:pPr algn="just"/>
            <a:r>
              <a:rPr lang="en-US" sz="2400" dirty="0"/>
              <a:t>“</a:t>
            </a:r>
            <a:r>
              <a:rPr lang="en-US" sz="2400" b="1" dirty="0"/>
              <a:t>Contract</a:t>
            </a:r>
            <a:r>
              <a:rPr lang="en-US" sz="2400" dirty="0"/>
              <a:t>” means the Contract Agreement, the Letter of Acceptance, the Letter of Tender, these Conditions, the Specification, the Drawings, the Schedules, and the further documents (if any) which are listed in the Contract Agreement or in the Letter of Acceptance.</a:t>
            </a:r>
          </a:p>
          <a:p>
            <a:pPr>
              <a:spcBef>
                <a:spcPts val="2400"/>
              </a:spcBef>
              <a:buNone/>
            </a:pPr>
            <a:r>
              <a:rPr lang="en-US" b="1" dirty="0" smtClean="0"/>
              <a:t>1.1.2 Parties </a:t>
            </a:r>
            <a:r>
              <a:rPr lang="en-US" b="1" dirty="0"/>
              <a:t>and </a:t>
            </a:r>
            <a:r>
              <a:rPr lang="en-US" b="1" dirty="0" smtClean="0"/>
              <a:t>Persons</a:t>
            </a:r>
          </a:p>
          <a:p>
            <a:pPr algn="just"/>
            <a:r>
              <a:rPr lang="fr-FR" sz="2400" dirty="0"/>
              <a:t>“</a:t>
            </a:r>
            <a:r>
              <a:rPr lang="fr-FR" sz="2400" b="1" dirty="0"/>
              <a:t>FIDIC</a:t>
            </a:r>
            <a:r>
              <a:rPr lang="fr-FR" sz="2400" dirty="0"/>
              <a:t>” </a:t>
            </a:r>
            <a:r>
              <a:rPr lang="fr-FR" sz="2400" dirty="0" err="1"/>
              <a:t>means</a:t>
            </a:r>
            <a:r>
              <a:rPr lang="fr-FR" sz="2400" dirty="0"/>
              <a:t> the Fédération Internationale des Ingénieurs-Conseils, the </a:t>
            </a:r>
            <a:r>
              <a:rPr lang="en-US" sz="2400" dirty="0"/>
              <a:t>international federation of consulting engineers.</a:t>
            </a:r>
          </a:p>
          <a:p>
            <a:pPr>
              <a:spcBef>
                <a:spcPts val="2400"/>
              </a:spcBef>
              <a:buNone/>
            </a:pPr>
            <a:r>
              <a:rPr lang="en-US" b="1" dirty="0" smtClean="0"/>
              <a:t>1.1.3 Dates</a:t>
            </a:r>
            <a:r>
              <a:rPr lang="en-US" b="1" dirty="0"/>
              <a:t>, Tests, </a:t>
            </a:r>
            <a:r>
              <a:rPr lang="en-US" b="1" dirty="0" smtClean="0"/>
              <a:t>Periods and Completion</a:t>
            </a:r>
          </a:p>
          <a:p>
            <a:pPr algn="just"/>
            <a:r>
              <a:rPr lang="en-US" sz="2400" dirty="0">
                <a:solidFill>
                  <a:srgbClr val="C00000"/>
                </a:solidFill>
              </a:rPr>
              <a:t>“</a:t>
            </a:r>
            <a:r>
              <a:rPr lang="en-US" sz="2400" b="1" dirty="0">
                <a:solidFill>
                  <a:srgbClr val="C00000"/>
                </a:solidFill>
              </a:rPr>
              <a:t>Base Date</a:t>
            </a:r>
            <a:r>
              <a:rPr lang="en-US" sz="2400" dirty="0">
                <a:solidFill>
                  <a:srgbClr val="C00000"/>
                </a:solidFill>
              </a:rPr>
              <a:t>” means the date 28 days prior to the latest date for </a:t>
            </a:r>
            <a:r>
              <a:rPr lang="en-US" sz="2400" dirty="0" smtClean="0">
                <a:solidFill>
                  <a:srgbClr val="C00000"/>
                </a:solidFill>
              </a:rPr>
              <a:t>submission and </a:t>
            </a:r>
            <a:r>
              <a:rPr lang="en-US" sz="2400" dirty="0">
                <a:solidFill>
                  <a:srgbClr val="C00000"/>
                </a:solidFill>
              </a:rPr>
              <a:t>Completion of the Tender</a:t>
            </a:r>
            <a:r>
              <a:rPr lang="en-US" sz="2400" dirty="0" smtClean="0">
                <a:solidFill>
                  <a:srgbClr val="C00000"/>
                </a:solidFill>
              </a:rPr>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3.4 Replacement of the Engineer</a:t>
            </a:r>
            <a:endParaRPr lang="en-US" dirty="0"/>
          </a:p>
        </p:txBody>
      </p:sp>
      <p:sp>
        <p:nvSpPr>
          <p:cNvPr id="3" name="Content Placeholder 2"/>
          <p:cNvSpPr>
            <a:spLocks noGrp="1"/>
          </p:cNvSpPr>
          <p:nvPr>
            <p:ph idx="1"/>
          </p:nvPr>
        </p:nvSpPr>
        <p:spPr/>
        <p:txBody>
          <a:bodyPr>
            <a:normAutofit/>
          </a:bodyPr>
          <a:lstStyle/>
          <a:p>
            <a:pPr>
              <a:spcBef>
                <a:spcPts val="3000"/>
              </a:spcBef>
            </a:pPr>
            <a:r>
              <a:rPr lang="en-US" sz="2800" dirty="0" smtClean="0"/>
              <a:t>If the Employer intends to replace the Engineer, the Employer shall, not less than </a:t>
            </a:r>
            <a:r>
              <a:rPr lang="en-US" sz="2800" b="1" u="sng" dirty="0" smtClean="0">
                <a:solidFill>
                  <a:srgbClr val="C00000"/>
                </a:solidFill>
              </a:rPr>
              <a:t>21 </a:t>
            </a:r>
            <a:r>
              <a:rPr lang="en-US" sz="2800" b="1" u="sng" strike="sngStrike" dirty="0" smtClean="0">
                <a:solidFill>
                  <a:srgbClr val="C00000"/>
                </a:solidFill>
              </a:rPr>
              <a:t>(42) </a:t>
            </a:r>
            <a:r>
              <a:rPr lang="en-US" sz="2800" b="1" u="sng" dirty="0" smtClean="0">
                <a:solidFill>
                  <a:srgbClr val="C00000"/>
                </a:solidFill>
              </a:rPr>
              <a:t>days </a:t>
            </a:r>
            <a:r>
              <a:rPr lang="en-US" sz="2800" dirty="0" smtClean="0"/>
              <a:t>before the intended date of replacement, give notice to the Contractor. </a:t>
            </a:r>
          </a:p>
          <a:p>
            <a:pPr>
              <a:spcBef>
                <a:spcPts val="3000"/>
              </a:spcBef>
            </a:pPr>
            <a:r>
              <a:rPr lang="en-US" sz="2800" dirty="0" smtClean="0"/>
              <a:t>If the Contractor considers the intended replacement Engineer to be </a:t>
            </a:r>
            <a:r>
              <a:rPr lang="en-US" sz="2800" b="1" u="sng" dirty="0" smtClean="0">
                <a:solidFill>
                  <a:srgbClr val="C00000"/>
                </a:solidFill>
              </a:rPr>
              <a:t>unsuitable</a:t>
            </a:r>
            <a:r>
              <a:rPr lang="en-US" sz="2800" dirty="0" smtClean="0"/>
              <a:t>, he has the right to raise reasonable objection against him by notice to the Employer.</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3.5 Determinations</a:t>
            </a:r>
            <a:endParaRPr lang="en-US" dirty="0"/>
          </a:p>
        </p:txBody>
      </p:sp>
      <p:sp>
        <p:nvSpPr>
          <p:cNvPr id="3" name="Content Placeholder 2"/>
          <p:cNvSpPr>
            <a:spLocks noGrp="1"/>
          </p:cNvSpPr>
          <p:nvPr>
            <p:ph idx="1"/>
          </p:nvPr>
        </p:nvSpPr>
        <p:spPr/>
        <p:txBody>
          <a:bodyPr>
            <a:normAutofit/>
          </a:bodyPr>
          <a:lstStyle/>
          <a:p>
            <a:pPr>
              <a:spcBef>
                <a:spcPts val="1800"/>
              </a:spcBef>
            </a:pPr>
            <a:r>
              <a:rPr lang="en-US" dirty="0" smtClean="0"/>
              <a:t>Whenever these Conditions provide that the Engineer shall proceed to determine any matter, the Engineer shall consult with </a:t>
            </a:r>
            <a:r>
              <a:rPr lang="en-US" b="1" u="sng" dirty="0" smtClean="0"/>
              <a:t>each Party </a:t>
            </a:r>
            <a:r>
              <a:rPr lang="en-US" dirty="0" smtClean="0"/>
              <a:t>in an endeavor to reach agreement. </a:t>
            </a:r>
          </a:p>
          <a:p>
            <a:pPr>
              <a:spcBef>
                <a:spcPts val="1800"/>
              </a:spcBef>
            </a:pPr>
            <a:r>
              <a:rPr lang="en-US" dirty="0" smtClean="0"/>
              <a:t>The Engineer shall make a </a:t>
            </a:r>
            <a:r>
              <a:rPr lang="en-US" b="1" u="sng" dirty="0" smtClean="0"/>
              <a:t>fair determination </a:t>
            </a:r>
            <a:r>
              <a:rPr lang="en-US" dirty="0" smtClean="0"/>
              <a:t>in accordance with the Contract. </a:t>
            </a:r>
          </a:p>
          <a:p>
            <a:pPr>
              <a:spcBef>
                <a:spcPts val="1800"/>
              </a:spcBef>
            </a:pPr>
            <a:r>
              <a:rPr lang="en-US" dirty="0" smtClean="0"/>
              <a:t>The Engineer shall give </a:t>
            </a:r>
            <a:r>
              <a:rPr lang="en-US" b="1" u="sng" dirty="0" smtClean="0"/>
              <a:t>notice</a:t>
            </a:r>
            <a:r>
              <a:rPr lang="en-US" dirty="0" smtClean="0"/>
              <a:t> to both Parties of each determination with supporting particulars.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CONTRACTOR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4.1 Contractor’s General Obligations</a:t>
            </a:r>
            <a:r>
              <a:rPr lang="en-US" b="1" baseline="60000" dirty="0" smtClean="0">
                <a:solidFill>
                  <a:srgbClr val="C00000"/>
                </a:solidFill>
              </a:rPr>
              <a:t>1</a:t>
            </a:r>
            <a:endParaRPr lang="en-US" baseline="60000" dirty="0">
              <a:solidFill>
                <a:srgbClr val="C00000"/>
              </a:solidFill>
            </a:endParaRPr>
          </a:p>
        </p:txBody>
      </p:sp>
      <p:sp>
        <p:nvSpPr>
          <p:cNvPr id="3" name="Content Placeholder 2"/>
          <p:cNvSpPr>
            <a:spLocks noGrp="1"/>
          </p:cNvSpPr>
          <p:nvPr>
            <p:ph idx="1"/>
          </p:nvPr>
        </p:nvSpPr>
        <p:spPr>
          <a:xfrm>
            <a:off x="381000" y="1371600"/>
            <a:ext cx="8229600" cy="4876800"/>
          </a:xfrm>
        </p:spPr>
        <p:txBody>
          <a:bodyPr>
            <a:normAutofit/>
          </a:bodyPr>
          <a:lstStyle/>
          <a:p>
            <a:pPr algn="just">
              <a:lnSpc>
                <a:spcPct val="120000"/>
              </a:lnSpc>
              <a:spcBef>
                <a:spcPts val="2400"/>
              </a:spcBef>
            </a:pPr>
            <a:r>
              <a:rPr lang="en-US" sz="2800" dirty="0" smtClean="0"/>
              <a:t>The Contractor shall </a:t>
            </a:r>
            <a:r>
              <a:rPr lang="en-US" sz="2800" b="1" u="sng" dirty="0" smtClean="0">
                <a:solidFill>
                  <a:srgbClr val="C00000"/>
                </a:solidFill>
              </a:rPr>
              <a:t>design, execute and complete </a:t>
            </a:r>
            <a:r>
              <a:rPr lang="en-US" sz="2800" dirty="0" smtClean="0"/>
              <a:t>the Works in accordance with the </a:t>
            </a:r>
            <a:r>
              <a:rPr lang="en-US" sz="2800" dirty="0" smtClean="0">
                <a:solidFill>
                  <a:srgbClr val="C00000"/>
                </a:solidFill>
              </a:rPr>
              <a:t>Contract</a:t>
            </a:r>
            <a:r>
              <a:rPr lang="en-US" sz="2800" dirty="0" smtClean="0"/>
              <a:t> and with the Engineer’s instructions.</a:t>
            </a:r>
          </a:p>
          <a:p>
            <a:pPr algn="just">
              <a:lnSpc>
                <a:spcPct val="120000"/>
              </a:lnSpc>
              <a:spcBef>
                <a:spcPts val="2400"/>
              </a:spcBef>
            </a:pPr>
            <a:r>
              <a:rPr lang="en-US" sz="2800" dirty="0" smtClean="0"/>
              <a:t>The Contractor shall provide Goods, consumables and other things and services, whether of a temporary or permanent nature, required for this design, execution, completion and remedying of defects.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 Contractor’s General Obligations</a:t>
            </a:r>
            <a:r>
              <a:rPr lang="en-US" b="1" baseline="60000" dirty="0" smtClean="0"/>
              <a:t>2</a:t>
            </a:r>
            <a:endParaRPr lang="en-US" dirty="0"/>
          </a:p>
        </p:txBody>
      </p:sp>
      <p:sp>
        <p:nvSpPr>
          <p:cNvPr id="3" name="Content Placeholder 2"/>
          <p:cNvSpPr>
            <a:spLocks noGrp="1"/>
          </p:cNvSpPr>
          <p:nvPr>
            <p:ph idx="1"/>
          </p:nvPr>
        </p:nvSpPr>
        <p:spPr>
          <a:xfrm>
            <a:off x="381000" y="1371600"/>
            <a:ext cx="8229600" cy="4876800"/>
          </a:xfrm>
        </p:spPr>
        <p:txBody>
          <a:bodyPr>
            <a:normAutofit fontScale="77500" lnSpcReduction="20000"/>
          </a:bodyPr>
          <a:lstStyle/>
          <a:p>
            <a:pPr algn="just">
              <a:lnSpc>
                <a:spcPct val="120000"/>
              </a:lnSpc>
              <a:spcBef>
                <a:spcPts val="2400"/>
              </a:spcBef>
            </a:pPr>
            <a:r>
              <a:rPr lang="en-US" sz="2800" dirty="0" smtClean="0"/>
              <a:t>The Contractor shall be responsible for the </a:t>
            </a:r>
            <a:r>
              <a:rPr lang="en-US" sz="2800" b="1" u="sng" dirty="0" smtClean="0"/>
              <a:t>adequacy, stability and safety </a:t>
            </a:r>
            <a:r>
              <a:rPr lang="en-US" sz="2800" dirty="0" smtClean="0"/>
              <a:t>of all Site operations. </a:t>
            </a:r>
          </a:p>
          <a:p>
            <a:pPr algn="just">
              <a:lnSpc>
                <a:spcPct val="120000"/>
              </a:lnSpc>
              <a:spcBef>
                <a:spcPts val="2400"/>
              </a:spcBef>
            </a:pPr>
            <a:r>
              <a:rPr lang="en-US" sz="2800" dirty="0" smtClean="0"/>
              <a:t>Except to the extent specified in the Contract, the Contractor; </a:t>
            </a:r>
          </a:p>
          <a:p>
            <a:pPr algn="just">
              <a:lnSpc>
                <a:spcPct val="120000"/>
              </a:lnSpc>
              <a:spcBef>
                <a:spcPts val="2400"/>
              </a:spcBef>
              <a:buNone/>
            </a:pPr>
            <a:r>
              <a:rPr lang="en-US" sz="2800" dirty="0" smtClean="0"/>
              <a:t>	(</a:t>
            </a:r>
            <a:r>
              <a:rPr lang="en-US" sz="2800" dirty="0" err="1" smtClean="0"/>
              <a:t>i</a:t>
            </a:r>
            <a:r>
              <a:rPr lang="en-US" sz="2800" dirty="0" smtClean="0"/>
              <a:t>) shall be responsible for all Contractor’s </a:t>
            </a:r>
            <a:r>
              <a:rPr lang="en-US" sz="2800" b="1" u="sng" dirty="0" smtClean="0"/>
              <a:t>Documents, Temporary Works</a:t>
            </a:r>
            <a:r>
              <a:rPr lang="en-US" sz="2800" dirty="0" smtClean="0"/>
              <a:t>, and such design of each item of Plant and Materials, and </a:t>
            </a:r>
          </a:p>
          <a:p>
            <a:pPr algn="just">
              <a:lnSpc>
                <a:spcPct val="120000"/>
              </a:lnSpc>
              <a:spcBef>
                <a:spcPts val="2400"/>
              </a:spcBef>
              <a:buNone/>
            </a:pPr>
            <a:r>
              <a:rPr lang="en-US" sz="2800" dirty="0" smtClean="0"/>
              <a:t>	(ii) shall </a:t>
            </a:r>
            <a:r>
              <a:rPr lang="en-US" sz="2800" b="1" u="sng" dirty="0" smtClean="0"/>
              <a:t>not otherwise </a:t>
            </a:r>
            <a:r>
              <a:rPr lang="en-US" sz="2800" dirty="0" smtClean="0"/>
              <a:t>be responsible for the design or specification of the Permanent Works.</a:t>
            </a:r>
          </a:p>
          <a:p>
            <a:pPr algn="just">
              <a:lnSpc>
                <a:spcPct val="120000"/>
              </a:lnSpc>
              <a:spcBef>
                <a:spcPts val="2400"/>
              </a:spcBef>
            </a:pPr>
            <a:r>
              <a:rPr lang="en-US" sz="2800" dirty="0" smtClean="0"/>
              <a:t>The Contractor shall submit </a:t>
            </a:r>
            <a:r>
              <a:rPr lang="en-US" sz="2800" b="1" u="sng" dirty="0" smtClean="0"/>
              <a:t>details of the arrangements </a:t>
            </a:r>
            <a:r>
              <a:rPr lang="en-US" sz="2800" dirty="0" smtClean="0"/>
              <a:t>which the Contractor proposes to adopt for the execution of the Works.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 Contractor’s General Obligations</a:t>
            </a:r>
            <a:r>
              <a:rPr lang="en-US" b="1" baseline="60000" dirty="0" smtClean="0"/>
              <a:t>3</a:t>
            </a:r>
            <a:endParaRPr lang="en-US" dirty="0"/>
          </a:p>
        </p:txBody>
      </p:sp>
      <p:sp>
        <p:nvSpPr>
          <p:cNvPr id="3" name="Content Placeholder 2"/>
          <p:cNvSpPr>
            <a:spLocks noGrp="1"/>
          </p:cNvSpPr>
          <p:nvPr>
            <p:ph idx="1"/>
          </p:nvPr>
        </p:nvSpPr>
        <p:spPr>
          <a:xfrm>
            <a:off x="381000" y="1371600"/>
            <a:ext cx="8229600" cy="4876800"/>
          </a:xfrm>
        </p:spPr>
        <p:txBody>
          <a:bodyPr>
            <a:normAutofit fontScale="70000" lnSpcReduction="20000"/>
          </a:bodyPr>
          <a:lstStyle/>
          <a:p>
            <a:pPr algn="just">
              <a:buNone/>
            </a:pPr>
            <a:r>
              <a:rPr lang="en-US" sz="2800" dirty="0" smtClean="0"/>
              <a:t>If the Contract specifies that the Contractor </a:t>
            </a:r>
            <a:r>
              <a:rPr lang="en-US" sz="2800" b="1" u="sng" dirty="0" smtClean="0"/>
              <a:t>shall design </a:t>
            </a:r>
            <a:r>
              <a:rPr lang="en-US" sz="2800" dirty="0" smtClean="0"/>
              <a:t>any part of the Permanent Works, then:</a:t>
            </a:r>
          </a:p>
          <a:p>
            <a:pPr algn="just">
              <a:lnSpc>
                <a:spcPct val="120000"/>
              </a:lnSpc>
              <a:spcBef>
                <a:spcPts val="2400"/>
              </a:spcBef>
              <a:buNone/>
            </a:pPr>
            <a:r>
              <a:rPr lang="en-US" sz="2800" dirty="0" smtClean="0"/>
              <a:t>(a) the Contractor shall </a:t>
            </a:r>
            <a:r>
              <a:rPr lang="en-US" sz="2800" b="1" u="sng" dirty="0" smtClean="0"/>
              <a:t>submit</a:t>
            </a:r>
            <a:r>
              <a:rPr lang="en-US" sz="2800" dirty="0" smtClean="0"/>
              <a:t> to the Engineer the Contractor’s Documents for this part;</a:t>
            </a:r>
          </a:p>
          <a:p>
            <a:pPr algn="just">
              <a:lnSpc>
                <a:spcPct val="120000"/>
              </a:lnSpc>
              <a:spcBef>
                <a:spcPts val="2400"/>
              </a:spcBef>
              <a:buNone/>
            </a:pPr>
            <a:r>
              <a:rPr lang="en-US" sz="2800" dirty="0" smtClean="0"/>
              <a:t>(b) these Contractor’s Documents shall be written in the </a:t>
            </a:r>
            <a:r>
              <a:rPr lang="en-US" sz="2800" b="1" u="sng" dirty="0" smtClean="0"/>
              <a:t>language</a:t>
            </a:r>
            <a:r>
              <a:rPr lang="en-US" sz="2800" dirty="0" smtClean="0"/>
              <a:t> for communications defined in [</a:t>
            </a:r>
            <a:r>
              <a:rPr lang="en-US" sz="2800" i="1" dirty="0" smtClean="0"/>
              <a:t>Law and Language]</a:t>
            </a:r>
            <a:endParaRPr lang="en-US" sz="2800" dirty="0" smtClean="0"/>
          </a:p>
          <a:p>
            <a:pPr algn="just">
              <a:lnSpc>
                <a:spcPct val="120000"/>
              </a:lnSpc>
              <a:spcBef>
                <a:spcPts val="2400"/>
              </a:spcBef>
              <a:buNone/>
            </a:pPr>
            <a:r>
              <a:rPr lang="en-US" sz="2800" dirty="0" smtClean="0"/>
              <a:t>(c) the Contractor shall be responsible for this part and it shall be </a:t>
            </a:r>
            <a:r>
              <a:rPr lang="en-US" sz="2800" b="1" u="sng" dirty="0" smtClean="0"/>
              <a:t>fit for such purposes </a:t>
            </a:r>
            <a:r>
              <a:rPr lang="en-US" sz="2800" dirty="0" smtClean="0"/>
              <a:t>for which the part is intended as are specified in the Contract; and</a:t>
            </a:r>
          </a:p>
          <a:p>
            <a:pPr algn="just">
              <a:lnSpc>
                <a:spcPct val="120000"/>
              </a:lnSpc>
              <a:spcBef>
                <a:spcPts val="2400"/>
              </a:spcBef>
              <a:buNone/>
            </a:pPr>
            <a:r>
              <a:rPr lang="en-US" sz="2800" dirty="0" smtClean="0"/>
              <a:t>(d) prior to the commencement of the Tests on Completion, the Contractor shall submit to the Engineer the “</a:t>
            </a:r>
            <a:r>
              <a:rPr lang="en-US" sz="2800" b="1" u="sng" dirty="0" smtClean="0"/>
              <a:t>as-built</a:t>
            </a:r>
            <a:r>
              <a:rPr lang="en-US" sz="2800" dirty="0" smtClean="0"/>
              <a:t>” documents and operation and maintenance manuals.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4.2 Performance Security</a:t>
            </a:r>
            <a:r>
              <a:rPr lang="en-US" b="1" baseline="60000" dirty="0" smtClean="0"/>
              <a:t>1</a:t>
            </a:r>
            <a:endParaRPr lang="en-US" dirty="0"/>
          </a:p>
        </p:txBody>
      </p:sp>
      <p:sp>
        <p:nvSpPr>
          <p:cNvPr id="3" name="Content Placeholder 2"/>
          <p:cNvSpPr>
            <a:spLocks noGrp="1"/>
          </p:cNvSpPr>
          <p:nvPr>
            <p:ph idx="1"/>
          </p:nvPr>
        </p:nvSpPr>
        <p:spPr>
          <a:xfrm>
            <a:off x="381000" y="1219200"/>
            <a:ext cx="8229600" cy="5334000"/>
          </a:xfrm>
        </p:spPr>
        <p:txBody>
          <a:bodyPr>
            <a:normAutofit fontScale="77500" lnSpcReduction="20000"/>
          </a:bodyPr>
          <a:lstStyle/>
          <a:p>
            <a:pPr algn="just">
              <a:lnSpc>
                <a:spcPct val="110000"/>
              </a:lnSpc>
              <a:spcBef>
                <a:spcPts val="1800"/>
              </a:spcBef>
            </a:pPr>
            <a:r>
              <a:rPr lang="en-US" sz="2800" dirty="0" smtClean="0"/>
              <a:t>The Contractor shall obtain a Performance Security for proper performance, in the form, amount and currencies stated in the Contract Data. If an amount is not stated in the Contract Data, this Sub-Clause </a:t>
            </a:r>
            <a:r>
              <a:rPr lang="en-US" sz="2800" b="1" u="sng" dirty="0" smtClean="0"/>
              <a:t>shall not apply</a:t>
            </a:r>
            <a:r>
              <a:rPr lang="en-US" sz="2800" dirty="0" smtClean="0"/>
              <a:t>.</a:t>
            </a:r>
          </a:p>
          <a:p>
            <a:pPr algn="just">
              <a:lnSpc>
                <a:spcPct val="110000"/>
              </a:lnSpc>
              <a:spcBef>
                <a:spcPts val="1800"/>
              </a:spcBef>
            </a:pPr>
            <a:r>
              <a:rPr lang="en-US" sz="2800" dirty="0" smtClean="0"/>
              <a:t>The Contractor shall deliver the Performance Security to the Employer within </a:t>
            </a:r>
            <a:r>
              <a:rPr lang="en-US" sz="2800" b="1" u="sng" dirty="0" smtClean="0">
                <a:solidFill>
                  <a:srgbClr val="C00000"/>
                </a:solidFill>
              </a:rPr>
              <a:t>28 days </a:t>
            </a:r>
            <a:r>
              <a:rPr lang="en-US" sz="2800" dirty="0" smtClean="0"/>
              <a:t>after receiving the </a:t>
            </a:r>
            <a:r>
              <a:rPr lang="en-US" sz="2800" dirty="0" smtClean="0">
                <a:solidFill>
                  <a:srgbClr val="C00000"/>
                </a:solidFill>
              </a:rPr>
              <a:t>Letter of Acceptance</a:t>
            </a:r>
            <a:r>
              <a:rPr lang="en-US" sz="2800" dirty="0" smtClean="0"/>
              <a:t>, and shall send a copy to the Engineer. </a:t>
            </a:r>
          </a:p>
          <a:p>
            <a:pPr algn="just">
              <a:lnSpc>
                <a:spcPct val="110000"/>
              </a:lnSpc>
              <a:spcBef>
                <a:spcPts val="1800"/>
              </a:spcBef>
            </a:pPr>
            <a:r>
              <a:rPr lang="en-US" sz="2800" dirty="0" smtClean="0"/>
              <a:t>The Contractor shall ensure that the Performance Security is valid until the Contractor has completed the Works. </a:t>
            </a:r>
          </a:p>
          <a:p>
            <a:pPr algn="just">
              <a:lnSpc>
                <a:spcPct val="110000"/>
              </a:lnSpc>
              <a:spcBef>
                <a:spcPts val="1800"/>
              </a:spcBef>
            </a:pPr>
            <a:r>
              <a:rPr lang="en-US" sz="2800" dirty="0" smtClean="0"/>
              <a:t>If the terms of the Performance Security specify its expiry date, and the Contractor has not become entitled to receive the </a:t>
            </a:r>
            <a:r>
              <a:rPr lang="en-US" sz="2800" b="1" u="sng" dirty="0" smtClean="0"/>
              <a:t>Performance Certificate by the date 28 days prior to the expiry date</a:t>
            </a:r>
            <a:r>
              <a:rPr lang="en-US" sz="2800" dirty="0" smtClean="0"/>
              <a:t>, the Contractor shall extend the validity of the Performance Security until the Works have been completed and any defects have been remedied.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4.2 Performance Security</a:t>
            </a:r>
            <a:r>
              <a:rPr lang="en-US" b="1" baseline="60000" dirty="0" smtClean="0"/>
              <a:t>2</a:t>
            </a:r>
            <a:endParaRPr lang="en-US" dirty="0"/>
          </a:p>
        </p:txBody>
      </p:sp>
      <p:sp>
        <p:nvSpPr>
          <p:cNvPr id="3" name="Content Placeholder 2"/>
          <p:cNvSpPr>
            <a:spLocks noGrp="1"/>
          </p:cNvSpPr>
          <p:nvPr>
            <p:ph idx="1"/>
          </p:nvPr>
        </p:nvSpPr>
        <p:spPr>
          <a:xfrm>
            <a:off x="381000" y="1219200"/>
            <a:ext cx="8229600" cy="5334000"/>
          </a:xfrm>
        </p:spPr>
        <p:txBody>
          <a:bodyPr>
            <a:normAutofit lnSpcReduction="10000"/>
          </a:bodyPr>
          <a:lstStyle/>
          <a:p>
            <a:pPr algn="just">
              <a:lnSpc>
                <a:spcPct val="120000"/>
              </a:lnSpc>
              <a:spcBef>
                <a:spcPts val="1800"/>
              </a:spcBef>
            </a:pPr>
            <a:r>
              <a:rPr lang="en-US" sz="2400" dirty="0" smtClean="0"/>
              <a:t>The Employer shall </a:t>
            </a:r>
            <a:r>
              <a:rPr lang="en-US" sz="2400" b="1" u="sng" dirty="0" smtClean="0"/>
              <a:t>indemnify and hold the Contractor harmless </a:t>
            </a:r>
            <a:r>
              <a:rPr lang="en-US" sz="2400" dirty="0" smtClean="0"/>
              <a:t>against and from all damages, losses and expenses from a claim under the Performance Security to the extent to which the Employer was not entitled to make the claim.</a:t>
            </a:r>
          </a:p>
          <a:p>
            <a:pPr algn="just">
              <a:lnSpc>
                <a:spcPct val="120000"/>
              </a:lnSpc>
              <a:spcBef>
                <a:spcPts val="1800"/>
              </a:spcBef>
            </a:pPr>
            <a:r>
              <a:rPr lang="en-US" sz="2400" dirty="0" smtClean="0"/>
              <a:t>The Employer shall return the Performance Security to the Contractor within </a:t>
            </a:r>
            <a:r>
              <a:rPr lang="en-US" sz="2400" b="1" u="sng" dirty="0" smtClean="0">
                <a:solidFill>
                  <a:srgbClr val="C00000"/>
                </a:solidFill>
              </a:rPr>
              <a:t>21 days </a:t>
            </a:r>
            <a:r>
              <a:rPr lang="en-US" sz="2400" dirty="0" smtClean="0"/>
              <a:t>after receiving a copy of the Performance Certificate.</a:t>
            </a:r>
          </a:p>
          <a:p>
            <a:pPr algn="just">
              <a:lnSpc>
                <a:spcPct val="120000"/>
              </a:lnSpc>
              <a:spcBef>
                <a:spcPts val="1800"/>
              </a:spcBef>
            </a:pPr>
            <a:r>
              <a:rPr lang="en-US" sz="2400" dirty="0" smtClean="0"/>
              <a:t>Whenever the Engineer determines an </a:t>
            </a:r>
            <a:r>
              <a:rPr lang="en-US" sz="2400" dirty="0" smtClean="0">
                <a:solidFill>
                  <a:srgbClr val="C00000"/>
                </a:solidFill>
              </a:rPr>
              <a:t>addition or a reduction more than 25 percent of the portion of the Contract Price</a:t>
            </a:r>
            <a:r>
              <a:rPr lang="en-US" sz="2400" dirty="0" smtClean="0"/>
              <a:t>, the Contractor shall </a:t>
            </a:r>
            <a:r>
              <a:rPr lang="en-US" sz="2400" b="1" u="sng" dirty="0" smtClean="0"/>
              <a:t>at the Engineer’s request</a:t>
            </a:r>
            <a:r>
              <a:rPr lang="en-US" sz="2400" dirty="0" smtClean="0"/>
              <a:t> promptly increase, or may decrease value of the Performance Security.</a:t>
            </a:r>
            <a:endParaRPr lang="en-US" sz="28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4.3 Contractor’s Representative</a:t>
            </a:r>
            <a:endParaRPr lang="en-US"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pPr algn="just">
              <a:lnSpc>
                <a:spcPct val="140000"/>
              </a:lnSpc>
              <a:spcBef>
                <a:spcPts val="1800"/>
              </a:spcBef>
            </a:pPr>
            <a:r>
              <a:rPr lang="en-US" dirty="0" smtClean="0"/>
              <a:t>Unless the Contractor’s Representative is </a:t>
            </a:r>
            <a:r>
              <a:rPr lang="en-US" b="1" u="sng" dirty="0" smtClean="0"/>
              <a:t>named</a:t>
            </a:r>
            <a:r>
              <a:rPr lang="en-US" dirty="0" smtClean="0"/>
              <a:t> in the Contract, the Contractor shall submit to the Engineer for </a:t>
            </a:r>
            <a:r>
              <a:rPr lang="en-US" b="1" u="sng" dirty="0" smtClean="0"/>
              <a:t>consent</a:t>
            </a:r>
            <a:r>
              <a:rPr lang="en-US" dirty="0" smtClean="0"/>
              <a:t> the name and particulars of the person the Contractor proposes to appoint as Contractor’s Representative. </a:t>
            </a:r>
          </a:p>
          <a:p>
            <a:pPr algn="just">
              <a:lnSpc>
                <a:spcPct val="140000"/>
              </a:lnSpc>
              <a:spcBef>
                <a:spcPts val="1800"/>
              </a:spcBef>
            </a:pPr>
            <a:r>
              <a:rPr lang="en-US" dirty="0" smtClean="0"/>
              <a:t>If consent is withheld or subsequently revoked, or if the appointed person fails to act as Contractor’s Representative, the Contractor shall similarly submit the name and particulars of </a:t>
            </a:r>
            <a:r>
              <a:rPr lang="en-US" b="1" u="sng" dirty="0" smtClean="0"/>
              <a:t>another</a:t>
            </a:r>
            <a:r>
              <a:rPr lang="en-US" dirty="0" smtClean="0"/>
              <a:t> suitable person for such appointment.</a:t>
            </a:r>
          </a:p>
          <a:p>
            <a:pPr algn="just">
              <a:lnSpc>
                <a:spcPct val="140000"/>
              </a:lnSpc>
              <a:spcBef>
                <a:spcPts val="1800"/>
              </a:spcBef>
            </a:pPr>
            <a:r>
              <a:rPr lang="en-US" sz="3100" dirty="0" smtClean="0"/>
              <a:t>If the Contractor’s Representative is to be temporarily </a:t>
            </a:r>
            <a:r>
              <a:rPr lang="en-US" sz="3100" b="1" u="sng" dirty="0" smtClean="0"/>
              <a:t>absent</a:t>
            </a:r>
            <a:r>
              <a:rPr lang="en-US" sz="3100" dirty="0" smtClean="0"/>
              <a:t> from the Site during the execution of the Works, a suitable </a:t>
            </a:r>
            <a:r>
              <a:rPr lang="en-US" sz="3100" b="1" u="sng" dirty="0" smtClean="0"/>
              <a:t>replacement</a:t>
            </a:r>
            <a:r>
              <a:rPr lang="en-US" sz="3100" dirty="0" smtClean="0"/>
              <a:t> person shall be appointed, subject to the Engineer’s prior consent.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4.3 Contractor’s Representative</a:t>
            </a:r>
            <a:endParaRPr lang="en-US" dirty="0"/>
          </a:p>
        </p:txBody>
      </p:sp>
      <p:sp>
        <p:nvSpPr>
          <p:cNvPr id="3" name="Content Placeholder 2"/>
          <p:cNvSpPr>
            <a:spLocks noGrp="1"/>
          </p:cNvSpPr>
          <p:nvPr>
            <p:ph idx="1"/>
          </p:nvPr>
        </p:nvSpPr>
        <p:spPr>
          <a:xfrm>
            <a:off x="457200" y="1371600"/>
            <a:ext cx="8229600" cy="5105400"/>
          </a:xfrm>
        </p:spPr>
        <p:txBody>
          <a:bodyPr>
            <a:normAutofit fontScale="85000" lnSpcReduction="10000"/>
          </a:bodyPr>
          <a:lstStyle/>
          <a:p>
            <a:pPr>
              <a:lnSpc>
                <a:spcPct val="120000"/>
              </a:lnSpc>
              <a:spcBef>
                <a:spcPts val="1800"/>
              </a:spcBef>
            </a:pPr>
            <a:r>
              <a:rPr lang="en-US" sz="2800" dirty="0" smtClean="0"/>
              <a:t>The Contractor’s Representative shall </a:t>
            </a:r>
            <a:r>
              <a:rPr lang="en-US" sz="2800" b="1" u="sng" dirty="0" smtClean="0"/>
              <a:t>receive instructions </a:t>
            </a:r>
            <a:r>
              <a:rPr lang="en-US" sz="2800" dirty="0" smtClean="0"/>
              <a:t>of the engineer. </a:t>
            </a:r>
            <a:endParaRPr lang="en-US" sz="2800" i="1" dirty="0" smtClean="0"/>
          </a:p>
          <a:p>
            <a:pPr>
              <a:lnSpc>
                <a:spcPct val="120000"/>
              </a:lnSpc>
              <a:spcBef>
                <a:spcPts val="1800"/>
              </a:spcBef>
            </a:pPr>
            <a:r>
              <a:rPr lang="en-US" sz="2800" dirty="0" smtClean="0"/>
              <a:t>The Contractor’s Representative may </a:t>
            </a:r>
            <a:r>
              <a:rPr lang="en-US" sz="2800" b="1" u="sng" dirty="0" smtClean="0"/>
              <a:t>delegate any powers</a:t>
            </a:r>
            <a:r>
              <a:rPr lang="en-US" sz="2800" dirty="0" smtClean="0"/>
              <a:t>, functions and authority to any competent person. </a:t>
            </a:r>
          </a:p>
          <a:p>
            <a:pPr>
              <a:lnSpc>
                <a:spcPct val="120000"/>
              </a:lnSpc>
              <a:spcBef>
                <a:spcPts val="1800"/>
              </a:spcBef>
            </a:pPr>
            <a:r>
              <a:rPr lang="en-US" sz="2800" dirty="0" smtClean="0"/>
              <a:t>Any delegation shall not take effect until the Engineer has received prior notice </a:t>
            </a:r>
            <a:r>
              <a:rPr lang="en-US" sz="2800" b="1" u="sng" dirty="0" smtClean="0"/>
              <a:t>signed</a:t>
            </a:r>
            <a:r>
              <a:rPr lang="en-US" sz="2800" dirty="0" smtClean="0"/>
              <a:t> by the Contractor’s Representative.</a:t>
            </a:r>
          </a:p>
          <a:p>
            <a:pPr>
              <a:lnSpc>
                <a:spcPct val="120000"/>
              </a:lnSpc>
              <a:spcBef>
                <a:spcPts val="1800"/>
              </a:spcBef>
            </a:pPr>
            <a:r>
              <a:rPr lang="en-US" sz="2800" dirty="0" smtClean="0"/>
              <a:t>The Contractor’s Representative shall be fluent in the language for communications</a:t>
            </a:r>
            <a:r>
              <a:rPr lang="en-US" sz="2800" i="1" dirty="0" smtClean="0"/>
              <a:t>.  Otherwise</a:t>
            </a:r>
            <a:r>
              <a:rPr lang="en-US" sz="2800" dirty="0" smtClean="0"/>
              <a:t>, the Contractor shall make competent </a:t>
            </a:r>
            <a:r>
              <a:rPr lang="en-US" sz="2800" b="1" u="sng" dirty="0" smtClean="0"/>
              <a:t>interpreters</a:t>
            </a:r>
            <a:r>
              <a:rPr lang="en-US" sz="2800" dirty="0" smtClean="0"/>
              <a:t> available.</a:t>
            </a:r>
            <a:endParaRPr lang="en-US" sz="31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 Definitions</a:t>
            </a:r>
            <a:r>
              <a:rPr lang="en-US" baseline="50000" dirty="0" smtClean="0"/>
              <a:t>2</a:t>
            </a:r>
            <a:endParaRPr lang="en-US" baseline="50000" dirty="0"/>
          </a:p>
        </p:txBody>
      </p:sp>
      <p:sp>
        <p:nvSpPr>
          <p:cNvPr id="3" name="Content Placeholder 2"/>
          <p:cNvSpPr>
            <a:spLocks noGrp="1"/>
          </p:cNvSpPr>
          <p:nvPr>
            <p:ph idx="1"/>
          </p:nvPr>
        </p:nvSpPr>
        <p:spPr/>
        <p:txBody>
          <a:bodyPr>
            <a:normAutofit/>
          </a:bodyPr>
          <a:lstStyle/>
          <a:p>
            <a:pPr>
              <a:buNone/>
            </a:pPr>
            <a:r>
              <a:rPr lang="en-US" b="1" dirty="0" smtClean="0"/>
              <a:t>1.1.4 </a:t>
            </a:r>
            <a:r>
              <a:rPr lang="en-US" b="1" dirty="0"/>
              <a:t>Money and Payments</a:t>
            </a:r>
            <a:endParaRPr lang="en-US" b="1" dirty="0" smtClean="0"/>
          </a:p>
          <a:p>
            <a:pPr algn="just"/>
            <a:r>
              <a:rPr lang="en-US" dirty="0"/>
              <a:t>“</a:t>
            </a:r>
            <a:r>
              <a:rPr lang="en-US" sz="2200" b="1" dirty="0"/>
              <a:t>Cost</a:t>
            </a:r>
            <a:r>
              <a:rPr lang="en-US" sz="2200" dirty="0"/>
              <a:t>” means all expenditure reasonably incurred (or to be incurred) by the Contractor, whether on or off the Site, including overhead and similar charges, but does not include profit</a:t>
            </a:r>
            <a:r>
              <a:rPr lang="en-US" sz="2200" dirty="0" smtClean="0"/>
              <a:t>.</a:t>
            </a:r>
          </a:p>
          <a:p>
            <a:pPr>
              <a:spcBef>
                <a:spcPts val="2400"/>
              </a:spcBef>
              <a:buNone/>
            </a:pPr>
            <a:r>
              <a:rPr lang="en-US" b="1" dirty="0" smtClean="0"/>
              <a:t>1.1.5 </a:t>
            </a:r>
            <a:r>
              <a:rPr lang="en-US" b="1" dirty="0"/>
              <a:t>Works and Goods</a:t>
            </a:r>
          </a:p>
          <a:p>
            <a:pPr algn="just"/>
            <a:r>
              <a:rPr lang="en-US" sz="2200" dirty="0"/>
              <a:t>“</a:t>
            </a:r>
            <a:r>
              <a:rPr lang="en-US" sz="2200" b="1" dirty="0"/>
              <a:t>Goods</a:t>
            </a:r>
            <a:r>
              <a:rPr lang="en-US" sz="2200" dirty="0"/>
              <a:t>” means Contractor’s Equipment, Materials, Plant and Temporary Works, or any of them as appropriate.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4.4 Subcontractors</a:t>
            </a:r>
            <a:endParaRPr lang="en-US" dirty="0"/>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r>
              <a:rPr lang="en-US" sz="2400" dirty="0" smtClean="0"/>
              <a:t>The Contractor shall </a:t>
            </a:r>
            <a:r>
              <a:rPr lang="en-US" sz="2400" b="1" u="sng" dirty="0" smtClean="0"/>
              <a:t>not subcontract </a:t>
            </a:r>
            <a:r>
              <a:rPr lang="en-US" sz="2400" dirty="0" smtClean="0"/>
              <a:t>the whole of the Works.</a:t>
            </a:r>
          </a:p>
          <a:p>
            <a:pPr>
              <a:lnSpc>
                <a:spcPct val="120000"/>
              </a:lnSpc>
              <a:spcBef>
                <a:spcPts val="1200"/>
              </a:spcBef>
            </a:pPr>
            <a:r>
              <a:rPr lang="en-US" sz="2400" dirty="0" smtClean="0"/>
              <a:t>The Contractor shall be </a:t>
            </a:r>
            <a:r>
              <a:rPr lang="en-US" sz="2400" b="1" u="sng" dirty="0" smtClean="0"/>
              <a:t>responsible</a:t>
            </a:r>
            <a:r>
              <a:rPr lang="en-US" sz="2400" dirty="0" smtClean="0"/>
              <a:t> for the acts or defaults of any Subcontractor, his agents or employees, as if they were the acts or defaults of the Contractor:</a:t>
            </a:r>
          </a:p>
          <a:p>
            <a:pPr>
              <a:lnSpc>
                <a:spcPct val="120000"/>
              </a:lnSpc>
              <a:spcBef>
                <a:spcPts val="1200"/>
              </a:spcBef>
              <a:buNone/>
            </a:pPr>
            <a:r>
              <a:rPr lang="en-US" sz="2400" dirty="0" smtClean="0"/>
              <a:t>	(a) the Contractor shall not be required to obtain consent to suppliers 	solely of Materials, or to a subcontract for which the Subcontractor is 	</a:t>
            </a:r>
            <a:r>
              <a:rPr lang="en-US" sz="2400" b="1" u="sng" dirty="0" smtClean="0"/>
              <a:t>named in the Contract</a:t>
            </a:r>
            <a:r>
              <a:rPr lang="en-US" sz="2400" dirty="0" smtClean="0"/>
              <a:t>;</a:t>
            </a:r>
          </a:p>
          <a:p>
            <a:pPr>
              <a:lnSpc>
                <a:spcPct val="120000"/>
              </a:lnSpc>
              <a:spcBef>
                <a:spcPts val="1200"/>
              </a:spcBef>
              <a:buNone/>
            </a:pPr>
            <a:r>
              <a:rPr lang="en-US" sz="2400" dirty="0" smtClean="0"/>
              <a:t>	(b) the </a:t>
            </a:r>
            <a:r>
              <a:rPr lang="en-US" sz="2400" b="1" u="sng" dirty="0" smtClean="0"/>
              <a:t>prior consent </a:t>
            </a:r>
            <a:r>
              <a:rPr lang="en-US" sz="2400" dirty="0" smtClean="0"/>
              <a:t>of the Engineer shall be obtained to other proposed 	Subcontractors;</a:t>
            </a:r>
          </a:p>
          <a:p>
            <a:pPr>
              <a:lnSpc>
                <a:spcPct val="120000"/>
              </a:lnSpc>
              <a:spcBef>
                <a:spcPts val="1200"/>
              </a:spcBef>
              <a:buNone/>
            </a:pPr>
            <a:r>
              <a:rPr lang="en-US" sz="2400" dirty="0" smtClean="0"/>
              <a:t>	(c) the Contractor shall give the Engineer </a:t>
            </a:r>
            <a:r>
              <a:rPr lang="en-US" sz="2400" b="1" u="sng" dirty="0" smtClean="0"/>
              <a:t>28 days</a:t>
            </a:r>
            <a:r>
              <a:rPr lang="en-US" sz="2400" dirty="0" smtClean="0"/>
              <a:t>’ notice of the intended 	date of the commencement of each Subcontractor’s work; and</a:t>
            </a:r>
          </a:p>
          <a:p>
            <a:pPr>
              <a:lnSpc>
                <a:spcPct val="120000"/>
              </a:lnSpc>
              <a:spcBef>
                <a:spcPts val="1200"/>
              </a:spcBef>
              <a:buNone/>
            </a:pPr>
            <a:r>
              <a:rPr lang="en-US" sz="2400" dirty="0" smtClean="0"/>
              <a:t>	(d) each subcontract shall include provisions which would entitle the 	Employer to require the subcontract to be assigned to the Employer.</a:t>
            </a:r>
            <a:endParaRPr lang="en-US" sz="31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r>
              <a:rPr lang="en-US" sz="3600" b="1" dirty="0" smtClean="0"/>
              <a:t>4.5 Assignment of Benefit of  Subcontract</a:t>
            </a:r>
            <a:endParaRPr lang="en-US" sz="3600" dirty="0"/>
          </a:p>
        </p:txBody>
      </p:sp>
      <p:sp>
        <p:nvSpPr>
          <p:cNvPr id="3" name="Content Placeholder 2"/>
          <p:cNvSpPr>
            <a:spLocks noGrp="1"/>
          </p:cNvSpPr>
          <p:nvPr>
            <p:ph idx="1"/>
          </p:nvPr>
        </p:nvSpPr>
        <p:spPr>
          <a:xfrm>
            <a:off x="457200" y="1371600"/>
            <a:ext cx="8229600" cy="5105400"/>
          </a:xfrm>
        </p:spPr>
        <p:txBody>
          <a:bodyPr>
            <a:normAutofit/>
          </a:bodyPr>
          <a:lstStyle/>
          <a:p>
            <a:pPr algn="just">
              <a:lnSpc>
                <a:spcPct val="150000"/>
              </a:lnSpc>
              <a:spcBef>
                <a:spcPts val="1200"/>
              </a:spcBef>
              <a:buNone/>
            </a:pPr>
            <a:r>
              <a:rPr lang="en-US" sz="2800" dirty="0" smtClean="0"/>
              <a:t>	If a Subcontractor’s obligations extend beyond the expiry date of the relevant “</a:t>
            </a:r>
            <a:r>
              <a:rPr lang="en-US" sz="2800" i="1" dirty="0" smtClean="0">
                <a:solidFill>
                  <a:srgbClr val="C00000"/>
                </a:solidFill>
              </a:rPr>
              <a:t>Defects Notification Period</a:t>
            </a:r>
            <a:r>
              <a:rPr lang="en-US" sz="2800" dirty="0" smtClean="0"/>
              <a:t>” and the Engineer, prior to this date, instructs the Contractor to assign the benefit of such obligations </a:t>
            </a:r>
            <a:r>
              <a:rPr lang="en-US" sz="2800" b="1" u="sng" dirty="0" smtClean="0"/>
              <a:t>to the Employer</a:t>
            </a:r>
            <a:r>
              <a:rPr lang="en-US" sz="2800" dirty="0" smtClean="0"/>
              <a:t>, then the Contractor shall do so. </a:t>
            </a:r>
            <a:endParaRPr lang="en-US" sz="31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r>
              <a:rPr lang="en-US" sz="4000" b="1" dirty="0" smtClean="0"/>
              <a:t>4.6 Co-operation</a:t>
            </a:r>
            <a:endParaRPr lang="en-US" sz="4000" dirty="0"/>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pPr algn="just">
              <a:lnSpc>
                <a:spcPct val="120000"/>
              </a:lnSpc>
              <a:spcBef>
                <a:spcPts val="1800"/>
              </a:spcBef>
            </a:pPr>
            <a:r>
              <a:rPr lang="en-US" sz="3600" dirty="0" smtClean="0"/>
              <a:t>The Contractor shall allow appropriate opportunities for carrying out work to:</a:t>
            </a:r>
          </a:p>
          <a:p>
            <a:pPr algn="just">
              <a:lnSpc>
                <a:spcPct val="120000"/>
              </a:lnSpc>
              <a:spcBef>
                <a:spcPts val="1800"/>
              </a:spcBef>
              <a:buNone/>
            </a:pPr>
            <a:r>
              <a:rPr lang="en-US" sz="3600" dirty="0" smtClean="0"/>
              <a:t>	(a) the </a:t>
            </a:r>
            <a:r>
              <a:rPr lang="en-US" sz="3600" b="1" u="sng" dirty="0" smtClean="0"/>
              <a:t>Employer’s Personnel</a:t>
            </a:r>
            <a:r>
              <a:rPr lang="en-US" sz="3600" dirty="0" smtClean="0"/>
              <a:t>,</a:t>
            </a:r>
          </a:p>
          <a:p>
            <a:pPr algn="just">
              <a:lnSpc>
                <a:spcPct val="120000"/>
              </a:lnSpc>
              <a:spcBef>
                <a:spcPts val="1800"/>
              </a:spcBef>
              <a:buNone/>
            </a:pPr>
            <a:r>
              <a:rPr lang="en-US" sz="3600" dirty="0" smtClean="0"/>
              <a:t>	(b) any </a:t>
            </a:r>
            <a:r>
              <a:rPr lang="en-US" sz="3700" b="1" u="sng" dirty="0" smtClean="0"/>
              <a:t>other contractors </a:t>
            </a:r>
            <a:r>
              <a:rPr lang="en-US" sz="3600" dirty="0" smtClean="0"/>
              <a:t>employed by the Employer, and</a:t>
            </a:r>
          </a:p>
          <a:p>
            <a:pPr algn="just">
              <a:lnSpc>
                <a:spcPct val="120000"/>
              </a:lnSpc>
              <a:spcBef>
                <a:spcPts val="1800"/>
              </a:spcBef>
              <a:buNone/>
            </a:pPr>
            <a:r>
              <a:rPr lang="en-US" sz="3600" dirty="0" smtClean="0"/>
              <a:t>	(c) the personnel of any legally constituted </a:t>
            </a:r>
            <a:r>
              <a:rPr lang="en-US" sz="3700" b="1" u="sng" dirty="0" smtClean="0"/>
              <a:t>public authorities</a:t>
            </a:r>
            <a:r>
              <a:rPr lang="en-US" sz="3600" dirty="0" smtClean="0"/>
              <a:t>.</a:t>
            </a:r>
          </a:p>
          <a:p>
            <a:pPr algn="just">
              <a:lnSpc>
                <a:spcPct val="120000"/>
              </a:lnSpc>
              <a:spcBef>
                <a:spcPts val="1800"/>
              </a:spcBef>
            </a:pPr>
            <a:r>
              <a:rPr lang="en-US" sz="3600" dirty="0" smtClean="0"/>
              <a:t>Any such instruction shall constitute a </a:t>
            </a:r>
            <a:r>
              <a:rPr lang="en-US" sz="3700" b="1" u="sng" dirty="0" smtClean="0"/>
              <a:t>Variation</a:t>
            </a:r>
            <a:r>
              <a:rPr lang="en-US" sz="3600" dirty="0" smtClean="0"/>
              <a:t> if and to the extent that it causes the Contractor to incur Unforeseeable Cost. </a:t>
            </a:r>
          </a:p>
          <a:p>
            <a:pPr algn="just">
              <a:lnSpc>
                <a:spcPct val="120000"/>
              </a:lnSpc>
              <a:spcBef>
                <a:spcPts val="1800"/>
              </a:spcBef>
            </a:pPr>
            <a:r>
              <a:rPr lang="en-US" sz="3600" dirty="0" smtClean="0"/>
              <a:t>Services for these personnel and other contractors may include the use of Contractor’s </a:t>
            </a:r>
            <a:r>
              <a:rPr lang="en-US" sz="3700" b="1" u="sng" dirty="0" smtClean="0"/>
              <a:t>Equipment, Temporary Works or access arrangements</a:t>
            </a:r>
            <a:r>
              <a:rPr lang="en-US" sz="3600" dirty="0" smtClean="0"/>
              <a:t> which are the responsibility of the Contractor.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t>4.7 Setting Out</a:t>
            </a:r>
            <a:endParaRPr lang="en-US" sz="4000" dirty="0"/>
          </a:p>
        </p:txBody>
      </p:sp>
      <p:sp>
        <p:nvSpPr>
          <p:cNvPr id="3" name="Content Placeholder 2"/>
          <p:cNvSpPr>
            <a:spLocks noGrp="1"/>
          </p:cNvSpPr>
          <p:nvPr>
            <p:ph idx="1"/>
          </p:nvPr>
        </p:nvSpPr>
        <p:spPr>
          <a:xfrm>
            <a:off x="457200" y="1066800"/>
            <a:ext cx="8229600" cy="5410200"/>
          </a:xfrm>
        </p:spPr>
        <p:txBody>
          <a:bodyPr>
            <a:noAutofit/>
          </a:bodyPr>
          <a:lstStyle/>
          <a:p>
            <a:pPr algn="just">
              <a:spcBef>
                <a:spcPts val="1200"/>
              </a:spcBef>
            </a:pPr>
            <a:r>
              <a:rPr lang="en-US" sz="2200" dirty="0" smtClean="0"/>
              <a:t>The Contractor shall set out the Works in relation to original points, lines and levels of reference specified in the Contract or notified by the Engineer. </a:t>
            </a:r>
          </a:p>
          <a:p>
            <a:pPr algn="just">
              <a:spcBef>
                <a:spcPts val="1200"/>
              </a:spcBef>
            </a:pPr>
            <a:r>
              <a:rPr lang="en-US" sz="2200" dirty="0" smtClean="0"/>
              <a:t>The Employer shall be responsible for any errors in these specified or notified items of reference, but the Contractor shall use reasonable efforts to verify their accuracy before they are used.</a:t>
            </a:r>
          </a:p>
          <a:p>
            <a:pPr algn="just">
              <a:spcBef>
                <a:spcPts val="1200"/>
              </a:spcBef>
            </a:pPr>
            <a:r>
              <a:rPr lang="en-US" sz="2200" dirty="0" smtClean="0"/>
              <a:t>If the Contractor suffers delay and/or incurs Cost from executing work which was necessitated by an error in these items of reference, and an experienced contractor could not reasonably have discovered such error and avoided this delay and/or Cost, the Contractor shall give notice to the Engineer and shall be entitled </a:t>
            </a:r>
            <a:r>
              <a:rPr lang="en-US" sz="2200" i="1" dirty="0" smtClean="0"/>
              <a:t>to:</a:t>
            </a:r>
          </a:p>
          <a:p>
            <a:pPr algn="just">
              <a:spcBef>
                <a:spcPts val="1200"/>
              </a:spcBef>
              <a:buNone/>
            </a:pPr>
            <a:r>
              <a:rPr lang="en-US" sz="2200" dirty="0" smtClean="0"/>
              <a:t>	(a) an extension of time for any such delay, </a:t>
            </a:r>
            <a:r>
              <a:rPr lang="en-US" sz="2200" i="1" dirty="0" smtClean="0"/>
              <a:t>and</a:t>
            </a:r>
          </a:p>
          <a:p>
            <a:pPr algn="just">
              <a:spcBef>
                <a:spcPts val="1200"/>
              </a:spcBef>
              <a:buNone/>
            </a:pPr>
            <a:r>
              <a:rPr lang="en-US" sz="2200" dirty="0" smtClean="0"/>
              <a:t>	(b) payment of any such Cost plus profit.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t>4.8 Safety Procedures</a:t>
            </a:r>
            <a:endParaRPr lang="en-US" sz="4000" dirty="0"/>
          </a:p>
        </p:txBody>
      </p:sp>
      <p:sp>
        <p:nvSpPr>
          <p:cNvPr id="3" name="Content Placeholder 2"/>
          <p:cNvSpPr>
            <a:spLocks noGrp="1"/>
          </p:cNvSpPr>
          <p:nvPr>
            <p:ph idx="1"/>
          </p:nvPr>
        </p:nvSpPr>
        <p:spPr>
          <a:xfrm>
            <a:off x="304800" y="1066800"/>
            <a:ext cx="8534400" cy="5410200"/>
          </a:xfrm>
        </p:spPr>
        <p:txBody>
          <a:bodyPr>
            <a:noAutofit/>
          </a:bodyPr>
          <a:lstStyle/>
          <a:p>
            <a:pPr>
              <a:spcBef>
                <a:spcPts val="1200"/>
              </a:spcBef>
              <a:buNone/>
            </a:pPr>
            <a:r>
              <a:rPr lang="en-US" sz="2400" dirty="0" smtClean="0"/>
              <a:t>The Contractor shall:</a:t>
            </a:r>
          </a:p>
          <a:p>
            <a:pPr>
              <a:spcBef>
                <a:spcPts val="1200"/>
              </a:spcBef>
              <a:buNone/>
            </a:pPr>
            <a:r>
              <a:rPr lang="en-US" sz="2400" dirty="0" smtClean="0"/>
              <a:t>(a) comply with </a:t>
            </a:r>
            <a:r>
              <a:rPr lang="en-US" sz="2400" b="1" u="sng" dirty="0" smtClean="0"/>
              <a:t>safety regulations</a:t>
            </a:r>
            <a:r>
              <a:rPr lang="en-US" sz="2400" dirty="0" smtClean="0"/>
              <a:t>,</a:t>
            </a:r>
          </a:p>
          <a:p>
            <a:pPr>
              <a:spcBef>
                <a:spcPts val="1200"/>
              </a:spcBef>
              <a:buNone/>
            </a:pPr>
            <a:r>
              <a:rPr lang="en-US" sz="2400" dirty="0" smtClean="0"/>
              <a:t>(b) take care for the safety of all </a:t>
            </a:r>
            <a:r>
              <a:rPr lang="en-US" sz="2400" b="1" u="sng" dirty="0" smtClean="0"/>
              <a:t>persons</a:t>
            </a:r>
            <a:r>
              <a:rPr lang="en-US" sz="2400" dirty="0" smtClean="0"/>
              <a:t> on the Site,</a:t>
            </a:r>
          </a:p>
          <a:p>
            <a:pPr>
              <a:spcBef>
                <a:spcPts val="1200"/>
              </a:spcBef>
              <a:buNone/>
            </a:pPr>
            <a:r>
              <a:rPr lang="en-US" sz="2400" dirty="0" smtClean="0"/>
              <a:t>(c) keep the Site and Works clear of unnecessary </a:t>
            </a:r>
            <a:r>
              <a:rPr lang="en-US" sz="2400" b="1" u="sng" dirty="0" smtClean="0"/>
              <a:t>obstruction</a:t>
            </a:r>
            <a:r>
              <a:rPr lang="en-US" sz="2400" dirty="0" smtClean="0"/>
              <a:t>,</a:t>
            </a:r>
          </a:p>
          <a:p>
            <a:pPr>
              <a:spcBef>
                <a:spcPts val="1200"/>
              </a:spcBef>
              <a:buNone/>
            </a:pPr>
            <a:r>
              <a:rPr lang="en-US" sz="2400" dirty="0" smtClean="0"/>
              <a:t>(d) provide </a:t>
            </a:r>
            <a:r>
              <a:rPr lang="en-US" sz="2400" b="1" u="sng" dirty="0" smtClean="0"/>
              <a:t>fencing, lighting, guarding </a:t>
            </a:r>
            <a:r>
              <a:rPr lang="en-US" sz="2400" dirty="0" smtClean="0"/>
              <a:t>and watching of the Works</a:t>
            </a:r>
            <a:r>
              <a:rPr lang="en-US" sz="2400" i="1" dirty="0" smtClean="0"/>
              <a:t>, and</a:t>
            </a:r>
          </a:p>
          <a:p>
            <a:pPr>
              <a:spcBef>
                <a:spcPts val="1200"/>
              </a:spcBef>
              <a:buNone/>
            </a:pPr>
            <a:r>
              <a:rPr lang="en-US" sz="2400" dirty="0" smtClean="0"/>
              <a:t>(e) provide any Temporary Works which may be necessary for the use and protection of the public and of owners and occupiers of </a:t>
            </a:r>
            <a:r>
              <a:rPr lang="en-US" sz="2400" b="1" u="sng" dirty="0" smtClean="0"/>
              <a:t>adjacent land</a:t>
            </a:r>
            <a:r>
              <a:rPr lang="en-US" sz="2400" dirty="0" smtClean="0"/>
              <a:t>.</a:t>
            </a:r>
            <a:endParaRPr lang="en-US" sz="22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t>4.9 Quality Assurance</a:t>
            </a:r>
            <a:endParaRPr lang="en-US" sz="4000" dirty="0"/>
          </a:p>
        </p:txBody>
      </p:sp>
      <p:sp>
        <p:nvSpPr>
          <p:cNvPr id="3" name="Content Placeholder 2"/>
          <p:cNvSpPr>
            <a:spLocks noGrp="1"/>
          </p:cNvSpPr>
          <p:nvPr>
            <p:ph idx="1"/>
          </p:nvPr>
        </p:nvSpPr>
        <p:spPr>
          <a:xfrm>
            <a:off x="304800" y="1066800"/>
            <a:ext cx="8534400" cy="5486400"/>
          </a:xfrm>
        </p:spPr>
        <p:txBody>
          <a:bodyPr>
            <a:noAutofit/>
          </a:bodyPr>
          <a:lstStyle/>
          <a:p>
            <a:pPr algn="just">
              <a:spcBef>
                <a:spcPts val="1800"/>
              </a:spcBef>
            </a:pPr>
            <a:r>
              <a:rPr lang="en-US" sz="2400" dirty="0" smtClean="0"/>
              <a:t>The Contractor shall institute a </a:t>
            </a:r>
            <a:r>
              <a:rPr lang="en-US" sz="2400" b="1" u="sng" dirty="0" smtClean="0"/>
              <a:t>quality assurance system </a:t>
            </a:r>
            <a:r>
              <a:rPr lang="en-US" sz="2400" dirty="0" smtClean="0"/>
              <a:t>to demonstrate compliance with the requirements of the Contract. </a:t>
            </a:r>
          </a:p>
          <a:p>
            <a:pPr algn="just">
              <a:spcBef>
                <a:spcPts val="1800"/>
              </a:spcBef>
            </a:pPr>
            <a:r>
              <a:rPr lang="en-US" sz="2400" dirty="0" smtClean="0"/>
              <a:t>The Engineer shall be entitled to </a:t>
            </a:r>
            <a:r>
              <a:rPr lang="en-US" sz="2400" b="1" u="sng" dirty="0" smtClean="0"/>
              <a:t>audit</a:t>
            </a:r>
            <a:r>
              <a:rPr lang="en-US" sz="2400" dirty="0" smtClean="0"/>
              <a:t> any aspect of the system.</a:t>
            </a:r>
          </a:p>
          <a:p>
            <a:pPr algn="just">
              <a:spcBef>
                <a:spcPts val="1800"/>
              </a:spcBef>
            </a:pPr>
            <a:r>
              <a:rPr lang="en-US" sz="2400" dirty="0" smtClean="0"/>
              <a:t>Details of all procedures and compliance documents shall be submitted to the </a:t>
            </a:r>
            <a:r>
              <a:rPr lang="en-US" sz="2400" b="1" u="sng" dirty="0" smtClean="0"/>
              <a:t>Engineer for information </a:t>
            </a:r>
            <a:r>
              <a:rPr lang="en-US" sz="2400" dirty="0" smtClean="0"/>
              <a:t>before each design and execution stage is commenced. </a:t>
            </a:r>
          </a:p>
          <a:p>
            <a:pPr algn="just">
              <a:spcBef>
                <a:spcPts val="1800"/>
              </a:spcBef>
            </a:pPr>
            <a:r>
              <a:rPr lang="en-US" sz="2400" dirty="0" smtClean="0"/>
              <a:t>When any document of a technical nature is issued to the Engineer, evidence of the prior </a:t>
            </a:r>
            <a:r>
              <a:rPr lang="en-US" sz="2400" b="1" u="sng" dirty="0" smtClean="0"/>
              <a:t>approval by the Contractor </a:t>
            </a:r>
            <a:r>
              <a:rPr lang="en-US" sz="2400" dirty="0" smtClean="0"/>
              <a:t>himself shall be apparent on the document itself.</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4.10 Site Data</a:t>
            </a:r>
            <a:endParaRPr lang="en-US" dirty="0"/>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pPr algn="just">
              <a:lnSpc>
                <a:spcPct val="120000"/>
              </a:lnSpc>
              <a:spcBef>
                <a:spcPts val="1200"/>
              </a:spcBef>
            </a:pPr>
            <a:r>
              <a:rPr lang="en-US" dirty="0" smtClean="0"/>
              <a:t>The Employer shall have made available to the Contractor for his information, prior to the Base Date, all relevant data in the Employer’s possession on </a:t>
            </a:r>
            <a:r>
              <a:rPr lang="en-US" b="1" u="sng" dirty="0" smtClean="0"/>
              <a:t>sub-surface and hydrological </a:t>
            </a:r>
            <a:r>
              <a:rPr lang="en-US" dirty="0" smtClean="0"/>
              <a:t>conditions at the Site, including environmental aspects. </a:t>
            </a:r>
          </a:p>
          <a:p>
            <a:pPr algn="just">
              <a:lnSpc>
                <a:spcPct val="120000"/>
              </a:lnSpc>
              <a:spcBef>
                <a:spcPts val="1200"/>
              </a:spcBef>
            </a:pPr>
            <a:r>
              <a:rPr lang="en-US" dirty="0" smtClean="0"/>
              <a:t>To the extent which was practicable, the Contractor shall be deemed to have obtained all necessary information which may influence or affect the Tender or Works including:</a:t>
            </a:r>
          </a:p>
          <a:p>
            <a:pPr algn="just">
              <a:lnSpc>
                <a:spcPct val="120000"/>
              </a:lnSpc>
              <a:spcBef>
                <a:spcPts val="1200"/>
              </a:spcBef>
              <a:buNone/>
            </a:pPr>
            <a:r>
              <a:rPr lang="en-US" dirty="0" smtClean="0"/>
              <a:t>(a) the form and nature of the </a:t>
            </a:r>
            <a:r>
              <a:rPr lang="en-US" b="1" u="sng" dirty="0" smtClean="0"/>
              <a:t>Site</a:t>
            </a:r>
            <a:r>
              <a:rPr lang="en-US" dirty="0" smtClean="0"/>
              <a:t>, including </a:t>
            </a:r>
            <a:r>
              <a:rPr lang="en-US" b="1" u="sng" dirty="0" smtClean="0"/>
              <a:t>sub-surface conditions</a:t>
            </a:r>
            <a:r>
              <a:rPr lang="en-US" dirty="0" smtClean="0"/>
              <a:t>,</a:t>
            </a:r>
          </a:p>
          <a:p>
            <a:pPr algn="just">
              <a:lnSpc>
                <a:spcPct val="120000"/>
              </a:lnSpc>
              <a:spcBef>
                <a:spcPts val="1200"/>
              </a:spcBef>
              <a:buNone/>
            </a:pPr>
            <a:r>
              <a:rPr lang="en-US" dirty="0" smtClean="0"/>
              <a:t>(b) the </a:t>
            </a:r>
            <a:r>
              <a:rPr lang="en-US" b="1" u="sng" dirty="0" smtClean="0"/>
              <a:t>hydrological and climatic </a:t>
            </a:r>
            <a:r>
              <a:rPr lang="en-US" dirty="0" smtClean="0"/>
              <a:t>conditions,</a:t>
            </a:r>
          </a:p>
          <a:p>
            <a:pPr algn="just">
              <a:lnSpc>
                <a:spcPct val="120000"/>
              </a:lnSpc>
              <a:spcBef>
                <a:spcPts val="1200"/>
              </a:spcBef>
              <a:buNone/>
            </a:pPr>
            <a:r>
              <a:rPr lang="en-US" dirty="0" smtClean="0"/>
              <a:t>(c) the extent and nature of the </a:t>
            </a:r>
            <a:r>
              <a:rPr lang="en-US" b="1" u="sng" dirty="0" smtClean="0"/>
              <a:t>work and Goods </a:t>
            </a:r>
            <a:r>
              <a:rPr lang="en-US" dirty="0" smtClean="0"/>
              <a:t>necessary for completion of the Works,</a:t>
            </a:r>
          </a:p>
          <a:p>
            <a:pPr algn="just">
              <a:lnSpc>
                <a:spcPct val="120000"/>
              </a:lnSpc>
              <a:spcBef>
                <a:spcPts val="1200"/>
              </a:spcBef>
              <a:buNone/>
            </a:pPr>
            <a:r>
              <a:rPr lang="en-US" dirty="0" smtClean="0"/>
              <a:t>(d) the </a:t>
            </a:r>
            <a:r>
              <a:rPr lang="en-US" b="1" u="sng" dirty="0" smtClean="0"/>
              <a:t>Laws, procedures and labor practices </a:t>
            </a:r>
            <a:r>
              <a:rPr lang="en-US" dirty="0" smtClean="0"/>
              <a:t>of the Country, and</a:t>
            </a:r>
          </a:p>
          <a:p>
            <a:pPr algn="just">
              <a:lnSpc>
                <a:spcPct val="120000"/>
              </a:lnSpc>
              <a:spcBef>
                <a:spcPts val="1200"/>
              </a:spcBef>
              <a:buNone/>
            </a:pPr>
            <a:r>
              <a:rPr lang="en-US" dirty="0" smtClean="0"/>
              <a:t>(e) the Contractor’s </a:t>
            </a:r>
            <a:r>
              <a:rPr lang="en-US" b="1" u="sng" dirty="0" smtClean="0"/>
              <a:t>requirements</a:t>
            </a:r>
            <a:r>
              <a:rPr lang="en-US" dirty="0" smtClean="0"/>
              <a:t>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sz="3200" b="1" dirty="0" smtClean="0"/>
              <a:t>4.11 Sufficiency of the Accepted Contract Amount</a:t>
            </a:r>
            <a:endParaRPr lang="en-US" sz="3200" dirty="0"/>
          </a:p>
        </p:txBody>
      </p:sp>
      <p:sp>
        <p:nvSpPr>
          <p:cNvPr id="3" name="Content Placeholder 2"/>
          <p:cNvSpPr>
            <a:spLocks noGrp="1"/>
          </p:cNvSpPr>
          <p:nvPr>
            <p:ph idx="1"/>
          </p:nvPr>
        </p:nvSpPr>
        <p:spPr>
          <a:xfrm>
            <a:off x="457200" y="1066800"/>
            <a:ext cx="8229600" cy="5410200"/>
          </a:xfrm>
        </p:spPr>
        <p:txBody>
          <a:bodyPr>
            <a:noAutofit/>
          </a:bodyPr>
          <a:lstStyle/>
          <a:p>
            <a:pPr algn="just">
              <a:lnSpc>
                <a:spcPct val="120000"/>
              </a:lnSpc>
              <a:spcBef>
                <a:spcPts val="1800"/>
              </a:spcBef>
              <a:buNone/>
            </a:pPr>
            <a:r>
              <a:rPr lang="en-US" sz="2400" dirty="0" smtClean="0"/>
              <a:t>The Contractor shall be deemed to:</a:t>
            </a:r>
          </a:p>
          <a:p>
            <a:pPr algn="just">
              <a:lnSpc>
                <a:spcPct val="120000"/>
              </a:lnSpc>
              <a:spcBef>
                <a:spcPts val="1800"/>
              </a:spcBef>
              <a:buNone/>
            </a:pPr>
            <a:r>
              <a:rPr lang="en-US" sz="2400" dirty="0" smtClean="0"/>
              <a:t>(a) have </a:t>
            </a:r>
            <a:r>
              <a:rPr lang="en-US" sz="2400" b="1" u="sng" dirty="0" smtClean="0"/>
              <a:t>satisfied</a:t>
            </a:r>
            <a:r>
              <a:rPr lang="en-US" sz="2400" dirty="0" smtClean="0"/>
              <a:t> himself as to the correctness and sufficiency of the “Accepted Contract Amount”, and</a:t>
            </a:r>
          </a:p>
          <a:p>
            <a:pPr algn="just">
              <a:lnSpc>
                <a:spcPct val="120000"/>
              </a:lnSpc>
              <a:spcBef>
                <a:spcPts val="1800"/>
              </a:spcBef>
              <a:buNone/>
            </a:pPr>
            <a:r>
              <a:rPr lang="en-US" sz="2400" dirty="0" smtClean="0"/>
              <a:t>(b) have </a:t>
            </a:r>
            <a:r>
              <a:rPr lang="en-US" sz="2400" b="1" u="sng" dirty="0" smtClean="0"/>
              <a:t>based</a:t>
            </a:r>
            <a:r>
              <a:rPr lang="en-US" sz="2400" dirty="0" smtClean="0"/>
              <a:t> the “Accepted Contract Amount” on the data, interpretations, necessary information, inspections, examinations and satisfaction as to all relevant matters.</a:t>
            </a:r>
            <a:endParaRPr lang="en-US" sz="2400" i="1" dirty="0" smtClean="0"/>
          </a:p>
          <a:p>
            <a:pPr algn="just">
              <a:lnSpc>
                <a:spcPct val="120000"/>
              </a:lnSpc>
              <a:spcBef>
                <a:spcPts val="1800"/>
              </a:spcBef>
            </a:pPr>
            <a:r>
              <a:rPr lang="en-US" sz="2400" dirty="0" smtClean="0"/>
              <a:t>Unless otherwise stated in the Contract, the “Accepted Contract Amount” covers </a:t>
            </a:r>
            <a:r>
              <a:rPr lang="en-US" sz="2400" b="1" u="sng" dirty="0" smtClean="0"/>
              <a:t>all the Contractor’s obligations </a:t>
            </a:r>
            <a:r>
              <a:rPr lang="en-US" sz="2400" dirty="0" smtClean="0"/>
              <a:t>under the Contract.</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200" b="1" dirty="0" smtClean="0"/>
              <a:t>4.12 Unforeseeable Physical Conditions</a:t>
            </a:r>
            <a:r>
              <a:rPr lang="en-US" sz="3200" b="1" baseline="60000" dirty="0" smtClean="0"/>
              <a:t>1</a:t>
            </a:r>
            <a:endParaRPr lang="en-US" sz="3200" baseline="60000" dirty="0"/>
          </a:p>
        </p:txBody>
      </p:sp>
      <p:sp>
        <p:nvSpPr>
          <p:cNvPr id="3" name="Content Placeholder 2"/>
          <p:cNvSpPr>
            <a:spLocks noGrp="1"/>
          </p:cNvSpPr>
          <p:nvPr>
            <p:ph idx="1"/>
          </p:nvPr>
        </p:nvSpPr>
        <p:spPr>
          <a:xfrm>
            <a:off x="457200" y="1066800"/>
            <a:ext cx="8229600" cy="5410200"/>
          </a:xfrm>
        </p:spPr>
        <p:txBody>
          <a:bodyPr>
            <a:noAutofit/>
          </a:bodyPr>
          <a:lstStyle/>
          <a:p>
            <a:pPr algn="just">
              <a:spcBef>
                <a:spcPts val="1800"/>
              </a:spcBef>
            </a:pPr>
            <a:r>
              <a:rPr lang="en-US" sz="2400" dirty="0" smtClean="0"/>
              <a:t>“Physical conditions” means natural conditions and manmade and other obstructions and pollutants, which the Contractor encounters at the Site when executing the Works, including </a:t>
            </a:r>
            <a:r>
              <a:rPr lang="en-US" sz="2400" b="1" u="sng" dirty="0" smtClean="0"/>
              <a:t>sub-surface and hydrological</a:t>
            </a:r>
            <a:r>
              <a:rPr lang="en-US" sz="2400" dirty="0" smtClean="0"/>
              <a:t> conditions but </a:t>
            </a:r>
            <a:r>
              <a:rPr lang="en-US" sz="2400" b="1" u="sng" dirty="0" smtClean="0"/>
              <a:t>excluding climatic conditions</a:t>
            </a:r>
            <a:r>
              <a:rPr lang="en-US" sz="2400" dirty="0" smtClean="0"/>
              <a:t>.</a:t>
            </a:r>
          </a:p>
          <a:p>
            <a:pPr algn="just">
              <a:spcBef>
                <a:spcPts val="1800"/>
              </a:spcBef>
            </a:pPr>
            <a:r>
              <a:rPr lang="en-US" sz="2400" dirty="0" smtClean="0"/>
              <a:t>If the Contractor encounters adverse physical conditions which he considers to have been Unforeseeable, the Contractor shall give </a:t>
            </a:r>
            <a:r>
              <a:rPr lang="en-US" sz="2400" b="1" u="sng" dirty="0" smtClean="0"/>
              <a:t>notice</a:t>
            </a:r>
            <a:r>
              <a:rPr lang="en-US" sz="2400" dirty="0" smtClean="0"/>
              <a:t> to the Engineer as soon as practicable.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200" b="1" dirty="0" smtClean="0"/>
              <a:t>4.12 Unforeseeable Physical Conditions</a:t>
            </a:r>
            <a:r>
              <a:rPr lang="en-US" sz="3200" b="1" baseline="60000" dirty="0" smtClean="0"/>
              <a:t>2</a:t>
            </a:r>
            <a:endParaRPr lang="en-US" sz="3200" baseline="60000" dirty="0"/>
          </a:p>
        </p:txBody>
      </p:sp>
      <p:sp>
        <p:nvSpPr>
          <p:cNvPr id="3" name="Content Placeholder 2"/>
          <p:cNvSpPr>
            <a:spLocks noGrp="1"/>
          </p:cNvSpPr>
          <p:nvPr>
            <p:ph idx="1"/>
          </p:nvPr>
        </p:nvSpPr>
        <p:spPr>
          <a:xfrm>
            <a:off x="457200" y="1066800"/>
            <a:ext cx="8229600" cy="5410200"/>
          </a:xfrm>
        </p:spPr>
        <p:txBody>
          <a:bodyPr>
            <a:noAutofit/>
          </a:bodyPr>
          <a:lstStyle/>
          <a:p>
            <a:pPr algn="just">
              <a:lnSpc>
                <a:spcPct val="120000"/>
              </a:lnSpc>
              <a:spcBef>
                <a:spcPts val="1800"/>
              </a:spcBef>
            </a:pPr>
            <a:r>
              <a:rPr lang="en-US" sz="2400" dirty="0" smtClean="0"/>
              <a:t>However, before additional Cost is finally agreed or determined, the Engineer may also review whether other physical conditions in similar parts of the Works were </a:t>
            </a:r>
            <a:r>
              <a:rPr lang="en-US" sz="2400" b="1" u="sng" dirty="0" smtClean="0"/>
              <a:t>more</a:t>
            </a:r>
            <a:r>
              <a:rPr lang="en-US" sz="2400" dirty="0" smtClean="0"/>
              <a:t> </a:t>
            </a:r>
            <a:r>
              <a:rPr lang="en-US" sz="2400" b="1" u="sng" dirty="0" smtClean="0"/>
              <a:t>favorable</a:t>
            </a:r>
            <a:r>
              <a:rPr lang="en-US" sz="2400" dirty="0" smtClean="0"/>
              <a:t> than could reasonably have been foreseen when the Contractor submitted the Tender. </a:t>
            </a:r>
          </a:p>
          <a:p>
            <a:pPr algn="just">
              <a:lnSpc>
                <a:spcPct val="120000"/>
              </a:lnSpc>
              <a:spcBef>
                <a:spcPts val="1800"/>
              </a:spcBef>
            </a:pPr>
            <a:r>
              <a:rPr lang="en-US" sz="2400" dirty="0" smtClean="0"/>
              <a:t>However, the net effect of all adjustments </a:t>
            </a:r>
            <a:r>
              <a:rPr lang="en-US" sz="2400" i="1" dirty="0" smtClean="0">
                <a:solidFill>
                  <a:srgbClr val="C00000"/>
                </a:solidFill>
              </a:rPr>
              <a:t>shall</a:t>
            </a:r>
            <a:r>
              <a:rPr lang="en-US" sz="2400" dirty="0" smtClean="0"/>
              <a:t> </a:t>
            </a:r>
            <a:r>
              <a:rPr lang="en-US" sz="2400" i="1" dirty="0" smtClean="0">
                <a:solidFill>
                  <a:srgbClr val="C00000"/>
                </a:solidFill>
              </a:rPr>
              <a:t>not</a:t>
            </a:r>
            <a:r>
              <a:rPr lang="en-US" sz="2400" dirty="0" smtClean="0"/>
              <a:t> result in a </a:t>
            </a:r>
            <a:r>
              <a:rPr lang="en-US" sz="2400" b="1" u="sng" dirty="0" smtClean="0"/>
              <a:t>net reduction </a:t>
            </a:r>
            <a:r>
              <a:rPr lang="en-US" sz="2400" dirty="0" smtClean="0"/>
              <a:t>in the Contract Price.</a:t>
            </a:r>
          </a:p>
          <a:p>
            <a:pPr algn="just">
              <a:lnSpc>
                <a:spcPct val="120000"/>
              </a:lnSpc>
              <a:spcBef>
                <a:spcPts val="1800"/>
              </a:spcBef>
            </a:pPr>
            <a:r>
              <a:rPr lang="en-US" sz="2400" dirty="0" smtClean="0"/>
              <a:t>The Engineer may take account of any evidence of the physical conditions foreseen by the Contractor when submitting the Tender, but shall not be bound by any such evidence.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1.2 Interpretation</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The </a:t>
            </a:r>
            <a:r>
              <a:rPr lang="en-US" dirty="0"/>
              <a:t>word “</a:t>
            </a:r>
            <a:r>
              <a:rPr lang="en-US" b="1" dirty="0"/>
              <a:t>tender</a:t>
            </a:r>
            <a:r>
              <a:rPr lang="en-US" dirty="0"/>
              <a:t>” is synonymous with “</a:t>
            </a:r>
            <a:r>
              <a:rPr lang="en-US" b="1" dirty="0"/>
              <a:t>bid</a:t>
            </a:r>
            <a:r>
              <a:rPr lang="en-US" dirty="0" smtClean="0"/>
              <a:t>”</a:t>
            </a:r>
          </a:p>
          <a:p>
            <a:pPr>
              <a:spcBef>
                <a:spcPts val="2400"/>
              </a:spcBef>
            </a:pPr>
            <a:r>
              <a:rPr lang="en-US" dirty="0" smtClean="0">
                <a:solidFill>
                  <a:srgbClr val="C00000"/>
                </a:solidFill>
              </a:rPr>
              <a:t>The </a:t>
            </a:r>
            <a:r>
              <a:rPr lang="en-US" dirty="0">
                <a:solidFill>
                  <a:srgbClr val="C00000"/>
                </a:solidFill>
              </a:rPr>
              <a:t>expression “</a:t>
            </a:r>
            <a:r>
              <a:rPr lang="en-US" b="1" dirty="0">
                <a:solidFill>
                  <a:srgbClr val="C00000"/>
                </a:solidFill>
              </a:rPr>
              <a:t>Cost plus profit</a:t>
            </a:r>
            <a:r>
              <a:rPr lang="en-US" dirty="0">
                <a:solidFill>
                  <a:srgbClr val="C00000"/>
                </a:solidFill>
              </a:rPr>
              <a:t>” require </a:t>
            </a:r>
            <a:r>
              <a:rPr lang="en-US" dirty="0" smtClean="0">
                <a:solidFill>
                  <a:srgbClr val="C00000"/>
                </a:solidFill>
              </a:rPr>
              <a:t>this </a:t>
            </a:r>
            <a:r>
              <a:rPr lang="en-US" b="1" dirty="0" smtClean="0">
                <a:solidFill>
                  <a:srgbClr val="C00000"/>
                </a:solidFill>
              </a:rPr>
              <a:t>profit</a:t>
            </a:r>
            <a:r>
              <a:rPr lang="en-US" dirty="0" smtClean="0">
                <a:solidFill>
                  <a:srgbClr val="C00000"/>
                </a:solidFill>
              </a:rPr>
              <a:t> </a:t>
            </a:r>
            <a:r>
              <a:rPr lang="en-US" dirty="0">
                <a:solidFill>
                  <a:srgbClr val="C00000"/>
                </a:solidFill>
              </a:rPr>
              <a:t>to be </a:t>
            </a:r>
            <a:r>
              <a:rPr lang="en-US" b="1" dirty="0" smtClean="0">
                <a:solidFill>
                  <a:srgbClr val="C00000"/>
                </a:solidFill>
              </a:rPr>
              <a:t>5%</a:t>
            </a:r>
            <a:r>
              <a:rPr lang="en-US" dirty="0" smtClean="0">
                <a:solidFill>
                  <a:srgbClr val="C00000"/>
                </a:solidFill>
              </a:rPr>
              <a:t> </a:t>
            </a:r>
            <a:r>
              <a:rPr lang="en-US" dirty="0">
                <a:solidFill>
                  <a:srgbClr val="C00000"/>
                </a:solidFill>
              </a:rPr>
              <a:t>of this Cost unless otherwise </a:t>
            </a:r>
            <a:r>
              <a:rPr lang="en-US" dirty="0" smtClean="0">
                <a:solidFill>
                  <a:srgbClr val="C00000"/>
                </a:solidFill>
              </a:rPr>
              <a:t>indicated.</a:t>
            </a:r>
            <a:endParaRPr lang="en-US" dirty="0">
              <a:solidFill>
                <a:srgbClr val="C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4.13 Rights of Way and Facilities</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800" dirty="0" smtClean="0"/>
              <a:t>The Contractor shall bear all costs and charges for special and/or </a:t>
            </a:r>
            <a:r>
              <a:rPr lang="en-US" sz="2800" b="1" u="sng" dirty="0" smtClean="0"/>
              <a:t>temporary rights-of-way </a:t>
            </a:r>
            <a:r>
              <a:rPr lang="en-US" sz="2800" dirty="0" smtClean="0"/>
              <a:t>which he may require. </a:t>
            </a:r>
          </a:p>
          <a:p>
            <a:pPr algn="just">
              <a:lnSpc>
                <a:spcPct val="150000"/>
              </a:lnSpc>
            </a:pPr>
            <a:r>
              <a:rPr lang="en-US" sz="2800" dirty="0" smtClean="0"/>
              <a:t>The Contractor shall also obtain any additional </a:t>
            </a:r>
            <a:r>
              <a:rPr lang="en-US" sz="2800" b="1" u="sng" dirty="0" smtClean="0"/>
              <a:t>facilities outside </a:t>
            </a:r>
            <a:r>
              <a:rPr lang="en-US" sz="2800" dirty="0" smtClean="0"/>
              <a:t>the Site which he may require for the purposes of the Works.</a:t>
            </a: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4.14 Avoidance of Interference</a:t>
            </a:r>
            <a:endParaRPr lang="en-US" dirty="0"/>
          </a:p>
        </p:txBody>
      </p:sp>
      <p:sp>
        <p:nvSpPr>
          <p:cNvPr id="3" name="Content Placeholder 2"/>
          <p:cNvSpPr>
            <a:spLocks noGrp="1"/>
          </p:cNvSpPr>
          <p:nvPr>
            <p:ph idx="1"/>
          </p:nvPr>
        </p:nvSpPr>
        <p:spPr/>
        <p:txBody>
          <a:bodyPr>
            <a:noAutofit/>
          </a:bodyPr>
          <a:lstStyle/>
          <a:p>
            <a:pPr>
              <a:lnSpc>
                <a:spcPct val="110000"/>
              </a:lnSpc>
              <a:spcBef>
                <a:spcPts val="1800"/>
              </a:spcBef>
            </a:pPr>
            <a:r>
              <a:rPr lang="en-US" sz="2800" dirty="0" smtClean="0"/>
              <a:t>The Contractor shall not interfere with:</a:t>
            </a:r>
          </a:p>
          <a:p>
            <a:pPr>
              <a:lnSpc>
                <a:spcPct val="110000"/>
              </a:lnSpc>
              <a:spcBef>
                <a:spcPts val="1800"/>
              </a:spcBef>
              <a:buNone/>
            </a:pPr>
            <a:r>
              <a:rPr lang="en-US" sz="2800" dirty="0" smtClean="0"/>
              <a:t>(a) the convenience of the public, or</a:t>
            </a:r>
          </a:p>
          <a:p>
            <a:pPr>
              <a:lnSpc>
                <a:spcPct val="110000"/>
              </a:lnSpc>
              <a:spcBef>
                <a:spcPts val="1800"/>
              </a:spcBef>
              <a:buNone/>
            </a:pPr>
            <a:r>
              <a:rPr lang="en-US" sz="2800" dirty="0" smtClean="0"/>
              <a:t>(b) the access to and use and occupation of all roads and footpaths.</a:t>
            </a:r>
          </a:p>
          <a:p>
            <a:pPr>
              <a:lnSpc>
                <a:spcPct val="110000"/>
              </a:lnSpc>
              <a:spcBef>
                <a:spcPts val="1800"/>
              </a:spcBef>
            </a:pPr>
            <a:r>
              <a:rPr lang="en-US" sz="2800" dirty="0" smtClean="0"/>
              <a:t>The Contractor shall indemnify and hold the Employer harmless against and from all damages, losses and expenses resulting from any such unnecessary or improper interference.</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4.15 Access Route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lnSpc>
                <a:spcPct val="120000"/>
              </a:lnSpc>
              <a:spcBef>
                <a:spcPts val="1800"/>
              </a:spcBef>
              <a:buNone/>
            </a:pPr>
            <a:r>
              <a:rPr lang="en-US" dirty="0" smtClean="0"/>
              <a:t>(a) the Contractor shall be responsible for any </a:t>
            </a:r>
            <a:r>
              <a:rPr lang="en-US" b="1" u="sng" dirty="0" smtClean="0"/>
              <a:t>maintenance</a:t>
            </a:r>
            <a:r>
              <a:rPr lang="en-US" dirty="0" smtClean="0"/>
              <a:t> required for his use of access routes;</a:t>
            </a:r>
          </a:p>
          <a:p>
            <a:pPr>
              <a:lnSpc>
                <a:spcPct val="120000"/>
              </a:lnSpc>
              <a:spcBef>
                <a:spcPts val="1800"/>
              </a:spcBef>
              <a:buNone/>
            </a:pPr>
            <a:r>
              <a:rPr lang="en-US" dirty="0" smtClean="0"/>
              <a:t>(b) the Contractor shall provide all necessary </a:t>
            </a:r>
            <a:r>
              <a:rPr lang="en-US" b="1" u="sng" dirty="0" smtClean="0"/>
              <a:t>signs or directions </a:t>
            </a:r>
            <a:r>
              <a:rPr lang="en-US" dirty="0" smtClean="0"/>
              <a:t>along access routes, and shall obtain any </a:t>
            </a:r>
            <a:r>
              <a:rPr lang="en-US" b="1" u="sng" dirty="0" smtClean="0"/>
              <a:t>permission</a:t>
            </a:r>
            <a:r>
              <a:rPr lang="en-US" dirty="0" smtClean="0"/>
              <a:t> which may be required;</a:t>
            </a:r>
          </a:p>
          <a:p>
            <a:pPr>
              <a:lnSpc>
                <a:spcPct val="120000"/>
              </a:lnSpc>
              <a:spcBef>
                <a:spcPts val="1800"/>
              </a:spcBef>
              <a:buNone/>
            </a:pPr>
            <a:r>
              <a:rPr lang="en-US" dirty="0" smtClean="0"/>
              <a:t>(c) the </a:t>
            </a:r>
            <a:r>
              <a:rPr lang="en-US" b="1" u="sng" dirty="0" smtClean="0"/>
              <a:t>Employer shall not be responsible </a:t>
            </a:r>
            <a:r>
              <a:rPr lang="en-US" dirty="0" smtClean="0"/>
              <a:t>for any claims which may arise from the use or otherwise of any access route;</a:t>
            </a:r>
          </a:p>
          <a:p>
            <a:pPr>
              <a:lnSpc>
                <a:spcPct val="120000"/>
              </a:lnSpc>
              <a:spcBef>
                <a:spcPts val="1800"/>
              </a:spcBef>
              <a:buNone/>
            </a:pPr>
            <a:r>
              <a:rPr lang="en-US" dirty="0" smtClean="0"/>
              <a:t>(d) the </a:t>
            </a:r>
            <a:r>
              <a:rPr lang="en-US" b="1" u="sng" dirty="0" smtClean="0"/>
              <a:t>Employer does not guarantee </a:t>
            </a:r>
            <a:r>
              <a:rPr lang="en-US" dirty="0" smtClean="0"/>
              <a:t>the suitability or availability of particular access routes; and</a:t>
            </a:r>
          </a:p>
          <a:p>
            <a:pPr>
              <a:lnSpc>
                <a:spcPct val="120000"/>
              </a:lnSpc>
              <a:spcBef>
                <a:spcPts val="1800"/>
              </a:spcBef>
              <a:buNone/>
            </a:pPr>
            <a:r>
              <a:rPr lang="en-US" dirty="0" smtClean="0"/>
              <a:t>(e) </a:t>
            </a:r>
            <a:r>
              <a:rPr lang="en-US" b="1" u="sng" dirty="0" smtClean="0"/>
              <a:t>Costs</a:t>
            </a:r>
            <a:r>
              <a:rPr lang="en-US" dirty="0" smtClean="0"/>
              <a:t> due to non-suitability or non-availability, for the use required by the Contractor, of access routes shall be borne by the Contractor.</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4.16 Transport of Goods</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20000"/>
              </a:lnSpc>
              <a:spcBef>
                <a:spcPts val="1800"/>
              </a:spcBef>
              <a:buNone/>
            </a:pPr>
            <a:r>
              <a:rPr lang="en-US" dirty="0" smtClean="0"/>
              <a:t>(a) the Contractor shall give the Engineer not less than </a:t>
            </a:r>
            <a:r>
              <a:rPr lang="en-US" b="1" u="sng" dirty="0" smtClean="0">
                <a:solidFill>
                  <a:srgbClr val="C00000"/>
                </a:solidFill>
              </a:rPr>
              <a:t>21 days’ notice </a:t>
            </a:r>
            <a:r>
              <a:rPr lang="en-US" dirty="0" smtClean="0"/>
              <a:t>of the date on which any major item will be delivered to the Site;</a:t>
            </a:r>
          </a:p>
          <a:p>
            <a:pPr algn="just">
              <a:lnSpc>
                <a:spcPct val="120000"/>
              </a:lnSpc>
              <a:spcBef>
                <a:spcPts val="1800"/>
              </a:spcBef>
              <a:buNone/>
            </a:pPr>
            <a:r>
              <a:rPr lang="en-US" dirty="0" smtClean="0"/>
              <a:t>(b) the Contractor shall be responsible for </a:t>
            </a:r>
            <a:r>
              <a:rPr lang="en-US" sz="3100" b="1" u="sng" dirty="0" smtClean="0"/>
              <a:t>packing, loading, transporting, receiving, unloading, storing and protecting </a:t>
            </a:r>
            <a:r>
              <a:rPr lang="en-US" dirty="0" smtClean="0"/>
              <a:t>all Goods required for the Works; and</a:t>
            </a:r>
          </a:p>
          <a:p>
            <a:pPr algn="just">
              <a:lnSpc>
                <a:spcPct val="120000"/>
              </a:lnSpc>
              <a:spcBef>
                <a:spcPts val="1800"/>
              </a:spcBef>
              <a:buNone/>
            </a:pPr>
            <a:r>
              <a:rPr lang="en-US" dirty="0" smtClean="0"/>
              <a:t>(c) the Contractor shall </a:t>
            </a:r>
            <a:r>
              <a:rPr lang="en-US" b="1" u="sng" dirty="0" smtClean="0"/>
              <a:t>indemnify</a:t>
            </a:r>
            <a:r>
              <a:rPr lang="en-US" dirty="0" smtClean="0"/>
              <a:t> and hold the Employer harmless against and from all damages, losses and expenses resulting from the transport of Goods.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4.17 Contractor’s Equipment</a:t>
            </a:r>
            <a:endParaRPr lang="en-US" dirty="0"/>
          </a:p>
        </p:txBody>
      </p:sp>
      <p:sp>
        <p:nvSpPr>
          <p:cNvPr id="3" name="Content Placeholder 2"/>
          <p:cNvSpPr>
            <a:spLocks noGrp="1"/>
          </p:cNvSpPr>
          <p:nvPr>
            <p:ph idx="1"/>
          </p:nvPr>
        </p:nvSpPr>
        <p:spPr>
          <a:xfrm>
            <a:off x="304800" y="1295400"/>
            <a:ext cx="8534400" cy="5257800"/>
          </a:xfrm>
        </p:spPr>
        <p:txBody>
          <a:bodyPr>
            <a:normAutofit fontScale="92500" lnSpcReduction="10000"/>
          </a:bodyPr>
          <a:lstStyle/>
          <a:p>
            <a:pPr algn="just">
              <a:lnSpc>
                <a:spcPct val="120000"/>
              </a:lnSpc>
              <a:spcBef>
                <a:spcPts val="1800"/>
              </a:spcBef>
            </a:pPr>
            <a:r>
              <a:rPr lang="en-US" sz="2800" dirty="0" smtClean="0"/>
              <a:t>The Contractor shall be </a:t>
            </a:r>
            <a:r>
              <a:rPr lang="en-US" sz="2800" b="1" u="sng" dirty="0" smtClean="0"/>
              <a:t>responsible</a:t>
            </a:r>
            <a:r>
              <a:rPr lang="en-US" sz="2800" dirty="0" smtClean="0"/>
              <a:t> for all Contractor’s Equipment. </a:t>
            </a:r>
          </a:p>
          <a:p>
            <a:pPr algn="just">
              <a:lnSpc>
                <a:spcPct val="120000"/>
              </a:lnSpc>
              <a:spcBef>
                <a:spcPts val="1800"/>
              </a:spcBef>
            </a:pPr>
            <a:r>
              <a:rPr lang="en-US" sz="2800" dirty="0" smtClean="0"/>
              <a:t>When brought on to the Site, Contractor’s Equipment shall be deemed to be exclusively intended for the </a:t>
            </a:r>
            <a:r>
              <a:rPr lang="en-US" sz="2800" b="1" u="sng" dirty="0" smtClean="0"/>
              <a:t>execution of the Works</a:t>
            </a:r>
            <a:r>
              <a:rPr lang="en-US" sz="2800" dirty="0" smtClean="0"/>
              <a:t>. </a:t>
            </a:r>
          </a:p>
          <a:p>
            <a:pPr algn="just">
              <a:lnSpc>
                <a:spcPct val="120000"/>
              </a:lnSpc>
              <a:spcBef>
                <a:spcPts val="1800"/>
              </a:spcBef>
            </a:pPr>
            <a:r>
              <a:rPr lang="en-US" sz="2800" dirty="0" smtClean="0"/>
              <a:t>The Contractor shall </a:t>
            </a:r>
            <a:r>
              <a:rPr lang="en-US" sz="2800" b="1" u="sng" dirty="0" smtClean="0"/>
              <a:t>not remove </a:t>
            </a:r>
            <a:r>
              <a:rPr lang="en-US" sz="2800" dirty="0" smtClean="0"/>
              <a:t>from the Site any major items of Contractor’s Equipment without the </a:t>
            </a:r>
            <a:r>
              <a:rPr lang="en-US" sz="2800" b="1" u="sng" dirty="0" smtClean="0"/>
              <a:t>consent</a:t>
            </a:r>
            <a:r>
              <a:rPr lang="en-US" sz="2800" dirty="0" smtClean="0"/>
              <a:t> of the Engineer. </a:t>
            </a:r>
          </a:p>
          <a:p>
            <a:pPr algn="just">
              <a:lnSpc>
                <a:spcPct val="120000"/>
              </a:lnSpc>
              <a:spcBef>
                <a:spcPts val="1800"/>
              </a:spcBef>
            </a:pPr>
            <a:r>
              <a:rPr lang="en-US" sz="2800" dirty="0" smtClean="0"/>
              <a:t>However, consent shall not be required for </a:t>
            </a:r>
            <a:r>
              <a:rPr lang="en-US" sz="2800" b="1" u="sng" dirty="0" smtClean="0"/>
              <a:t>vehicles</a:t>
            </a:r>
            <a:r>
              <a:rPr lang="en-US" sz="2800" dirty="0" smtClean="0"/>
              <a:t> transporting Goods or Contractor’s Personnel off Site.</a:t>
            </a:r>
            <a:endParaRPr 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4.18 Protection of the Environment</a:t>
            </a:r>
            <a:endParaRPr lang="en-US" dirty="0"/>
          </a:p>
        </p:txBody>
      </p:sp>
      <p:sp>
        <p:nvSpPr>
          <p:cNvPr id="3" name="Content Placeholder 2"/>
          <p:cNvSpPr>
            <a:spLocks noGrp="1"/>
          </p:cNvSpPr>
          <p:nvPr>
            <p:ph idx="1"/>
          </p:nvPr>
        </p:nvSpPr>
        <p:spPr/>
        <p:txBody>
          <a:bodyPr>
            <a:normAutofit/>
          </a:bodyPr>
          <a:lstStyle/>
          <a:p>
            <a:pPr algn="just">
              <a:lnSpc>
                <a:spcPct val="120000"/>
              </a:lnSpc>
              <a:spcBef>
                <a:spcPts val="1800"/>
              </a:spcBef>
            </a:pPr>
            <a:r>
              <a:rPr lang="en-US" sz="2800" dirty="0" smtClean="0"/>
              <a:t>The Contractor shall take all reasonable steps to protect the environment and to limit damage and nuisance to people and property.</a:t>
            </a:r>
          </a:p>
          <a:p>
            <a:pPr algn="just">
              <a:lnSpc>
                <a:spcPct val="120000"/>
              </a:lnSpc>
              <a:spcBef>
                <a:spcPts val="1800"/>
              </a:spcBef>
            </a:pPr>
            <a:r>
              <a:rPr lang="en-US" sz="2800" dirty="0" smtClean="0"/>
              <a:t>The Contractor shall ensure that emissions, surface discharges and effluent from the Contractor’s activities shall not exceed the values prescribed by applicable Laws.</a:t>
            </a:r>
            <a:endParaRPr 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4.19 Electricity, Water and Gas</a:t>
            </a:r>
            <a:endParaRPr lang="en-US" dirty="0"/>
          </a:p>
        </p:txBody>
      </p:sp>
      <p:sp>
        <p:nvSpPr>
          <p:cNvPr id="3" name="Content Placeholder 2"/>
          <p:cNvSpPr>
            <a:spLocks noGrp="1"/>
          </p:cNvSpPr>
          <p:nvPr>
            <p:ph idx="1"/>
          </p:nvPr>
        </p:nvSpPr>
        <p:spPr>
          <a:xfrm>
            <a:off x="457200" y="1371600"/>
            <a:ext cx="8229600" cy="5029200"/>
          </a:xfrm>
        </p:spPr>
        <p:txBody>
          <a:bodyPr>
            <a:normAutofit fontScale="92500"/>
          </a:bodyPr>
          <a:lstStyle/>
          <a:p>
            <a:pPr algn="just">
              <a:lnSpc>
                <a:spcPct val="120000"/>
              </a:lnSpc>
              <a:spcBef>
                <a:spcPts val="1800"/>
              </a:spcBef>
            </a:pPr>
            <a:r>
              <a:rPr lang="en-US" dirty="0" smtClean="0"/>
              <a:t>The Contractor shall be </a:t>
            </a:r>
            <a:r>
              <a:rPr lang="en-US" b="1" u="sng" dirty="0" smtClean="0"/>
              <a:t>responsible</a:t>
            </a:r>
            <a:r>
              <a:rPr lang="en-US" dirty="0" smtClean="0"/>
              <a:t> for the provision of all power, water and other services he may require.</a:t>
            </a:r>
          </a:p>
          <a:p>
            <a:pPr algn="just">
              <a:lnSpc>
                <a:spcPct val="120000"/>
              </a:lnSpc>
              <a:spcBef>
                <a:spcPts val="1800"/>
              </a:spcBef>
            </a:pPr>
            <a:r>
              <a:rPr lang="en-US" dirty="0" smtClean="0"/>
              <a:t>The Contractor shall provide any </a:t>
            </a:r>
            <a:r>
              <a:rPr lang="en-US" b="1" u="sng" dirty="0" smtClean="0"/>
              <a:t>apparatus</a:t>
            </a:r>
            <a:r>
              <a:rPr lang="en-US" dirty="0" smtClean="0"/>
              <a:t> necessary for his use of these services and for measuring the quantities consumed. </a:t>
            </a:r>
          </a:p>
          <a:p>
            <a:pPr algn="just">
              <a:lnSpc>
                <a:spcPct val="120000"/>
              </a:lnSpc>
              <a:spcBef>
                <a:spcPts val="1800"/>
              </a:spcBef>
            </a:pPr>
            <a:r>
              <a:rPr lang="en-US" dirty="0" smtClean="0"/>
              <a:t>The quantities consumed and the amounts due for such services shall be agreed or </a:t>
            </a:r>
            <a:r>
              <a:rPr lang="en-US" b="1" u="sng" dirty="0" smtClean="0"/>
              <a:t>determined</a:t>
            </a:r>
            <a:r>
              <a:rPr lang="en-US" dirty="0" smtClean="0"/>
              <a:t> by the Engineer</a:t>
            </a:r>
            <a:r>
              <a:rPr lang="en-US" i="1" dirty="0" smtClean="0"/>
              <a:t>. </a:t>
            </a:r>
          </a:p>
          <a:p>
            <a:pPr algn="just">
              <a:lnSpc>
                <a:spcPct val="120000"/>
              </a:lnSpc>
              <a:spcBef>
                <a:spcPts val="1800"/>
              </a:spcBef>
            </a:pPr>
            <a:r>
              <a:rPr lang="en-US" i="1" dirty="0" smtClean="0"/>
              <a:t>The Contractor shall </a:t>
            </a:r>
            <a:r>
              <a:rPr lang="en-US" b="1" u="sng" dirty="0" smtClean="0"/>
              <a:t>pay</a:t>
            </a:r>
            <a:r>
              <a:rPr lang="en-US" i="1" dirty="0" smtClean="0"/>
              <a:t> </a:t>
            </a:r>
            <a:r>
              <a:rPr lang="en-US" dirty="0" smtClean="0"/>
              <a:t>these amounts to the Employer.</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200" b="1" dirty="0" smtClean="0"/>
              <a:t>4.20 Employer’s Equipment and Free-Issue Material</a:t>
            </a:r>
            <a:r>
              <a:rPr lang="en-US" sz="3200" b="1" baseline="60000" dirty="0" smtClean="0"/>
              <a:t>1</a:t>
            </a:r>
            <a:endParaRPr lang="en-US" sz="3200" dirty="0"/>
          </a:p>
        </p:txBody>
      </p:sp>
      <p:sp>
        <p:nvSpPr>
          <p:cNvPr id="3" name="Content Placeholder 2"/>
          <p:cNvSpPr>
            <a:spLocks noGrp="1"/>
          </p:cNvSpPr>
          <p:nvPr>
            <p:ph idx="1"/>
          </p:nvPr>
        </p:nvSpPr>
        <p:spPr/>
        <p:txBody>
          <a:bodyPr>
            <a:noAutofit/>
          </a:bodyPr>
          <a:lstStyle/>
          <a:p>
            <a:pPr algn="just">
              <a:spcBef>
                <a:spcPts val="1800"/>
              </a:spcBef>
            </a:pPr>
            <a:r>
              <a:rPr lang="en-US" sz="2000" dirty="0" smtClean="0"/>
              <a:t>The Employer shall make the Employer’s Equipment </a:t>
            </a:r>
            <a:r>
              <a:rPr lang="en-US" sz="2000" b="1" u="sng" dirty="0" smtClean="0"/>
              <a:t>available</a:t>
            </a:r>
            <a:r>
              <a:rPr lang="en-US" sz="2000" dirty="0" smtClean="0"/>
              <a:t> for the Contractor in accordance with the arrangements in the Specification:</a:t>
            </a:r>
          </a:p>
          <a:p>
            <a:pPr marL="457200" indent="-457200" algn="just">
              <a:spcBef>
                <a:spcPts val="1800"/>
              </a:spcBef>
              <a:buAutoNum type="alphaLcParenBoth"/>
            </a:pPr>
            <a:r>
              <a:rPr lang="en-US" sz="2000" dirty="0" smtClean="0"/>
              <a:t>the </a:t>
            </a:r>
            <a:r>
              <a:rPr lang="en-US" sz="2000" b="1" u="sng" dirty="0" smtClean="0"/>
              <a:t>Employer shall be responsible </a:t>
            </a:r>
            <a:r>
              <a:rPr lang="en-US" sz="2000" dirty="0" smtClean="0"/>
              <a:t>for the Employer’s Equipment, </a:t>
            </a:r>
          </a:p>
          <a:p>
            <a:pPr marL="457200" indent="-457200" algn="just">
              <a:spcBef>
                <a:spcPts val="1800"/>
              </a:spcBef>
              <a:buAutoNum type="alphaLcParenBoth"/>
            </a:pPr>
            <a:r>
              <a:rPr lang="en-US" sz="2000" dirty="0" smtClean="0"/>
              <a:t>the </a:t>
            </a:r>
            <a:r>
              <a:rPr lang="en-US" sz="2000" b="1" u="sng" dirty="0" smtClean="0"/>
              <a:t>Contractor shall be responsible </a:t>
            </a:r>
            <a:r>
              <a:rPr lang="en-US" sz="2000" dirty="0" smtClean="0"/>
              <a:t>for Employer’s Equipment whilst the Contractor’s Personnel is operating, driving, or directing it or in possession or control of it.</a:t>
            </a:r>
          </a:p>
          <a:p>
            <a:pPr algn="just">
              <a:spcBef>
                <a:spcPts val="1800"/>
              </a:spcBef>
            </a:pPr>
            <a:r>
              <a:rPr lang="en-US" sz="2000" dirty="0" smtClean="0"/>
              <a:t>The appropriate </a:t>
            </a:r>
            <a:r>
              <a:rPr lang="en-US" sz="2000" b="1" u="sng" dirty="0" smtClean="0"/>
              <a:t>quantities</a:t>
            </a:r>
            <a:r>
              <a:rPr lang="en-US" sz="2000" dirty="0" smtClean="0"/>
              <a:t> and the amounts due for the use of Employer’s Equipment shall be </a:t>
            </a:r>
            <a:r>
              <a:rPr lang="en-US" sz="2000" b="1" u="sng" dirty="0" smtClean="0"/>
              <a:t>agreed or determined </a:t>
            </a:r>
            <a:r>
              <a:rPr lang="en-US" sz="2000" dirty="0" smtClean="0"/>
              <a:t>by the Engineer</a:t>
            </a:r>
            <a:r>
              <a:rPr lang="en-US" sz="2000" i="1" dirty="0" smtClean="0"/>
              <a:t>. </a:t>
            </a:r>
          </a:p>
          <a:p>
            <a:pPr algn="just">
              <a:spcBef>
                <a:spcPts val="1800"/>
              </a:spcBef>
            </a:pPr>
            <a:r>
              <a:rPr lang="en-US" sz="2000" i="1" dirty="0" smtClean="0"/>
              <a:t>The </a:t>
            </a:r>
            <a:r>
              <a:rPr lang="en-US" sz="2000" dirty="0" smtClean="0"/>
              <a:t>Contractor shall </a:t>
            </a:r>
            <a:r>
              <a:rPr lang="en-US" sz="2000" b="1" u="sng" dirty="0" smtClean="0"/>
              <a:t>pay</a:t>
            </a:r>
            <a:r>
              <a:rPr lang="en-US" sz="2000" dirty="0" smtClean="0"/>
              <a:t> these amounts to the Employer.</a:t>
            </a:r>
            <a:endParaRPr lang="en-US" sz="2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4.20 Employer’s Equipment and Free-Issue Material</a:t>
            </a:r>
            <a:r>
              <a:rPr lang="en-US" sz="3200" b="1" baseline="60000" dirty="0" smtClean="0"/>
              <a:t>2</a:t>
            </a:r>
            <a:endParaRPr lang="en-US" sz="3200" dirty="0"/>
          </a:p>
        </p:txBody>
      </p:sp>
      <p:sp>
        <p:nvSpPr>
          <p:cNvPr id="3" name="Content Placeholder 2"/>
          <p:cNvSpPr>
            <a:spLocks noGrp="1"/>
          </p:cNvSpPr>
          <p:nvPr>
            <p:ph idx="1"/>
          </p:nvPr>
        </p:nvSpPr>
        <p:spPr>
          <a:xfrm>
            <a:off x="457200" y="1219200"/>
            <a:ext cx="8229600" cy="5334000"/>
          </a:xfrm>
        </p:spPr>
        <p:txBody>
          <a:bodyPr>
            <a:noAutofit/>
          </a:bodyPr>
          <a:lstStyle/>
          <a:p>
            <a:pPr algn="just">
              <a:spcBef>
                <a:spcPts val="1200"/>
              </a:spcBef>
            </a:pPr>
            <a:r>
              <a:rPr lang="en-US" sz="2400" dirty="0" smtClean="0"/>
              <a:t>The Employer shall </a:t>
            </a:r>
            <a:r>
              <a:rPr lang="en-US" sz="2400" b="1" u="sng" dirty="0" smtClean="0"/>
              <a:t>supply</a:t>
            </a:r>
            <a:r>
              <a:rPr lang="en-US" sz="2400" dirty="0" smtClean="0"/>
              <a:t>, free of charge, the “free-issue materials” in accordance with the Specification. </a:t>
            </a:r>
          </a:p>
          <a:p>
            <a:pPr algn="just">
              <a:spcBef>
                <a:spcPts val="1200"/>
              </a:spcBef>
            </a:pPr>
            <a:r>
              <a:rPr lang="en-US" sz="2400" dirty="0" smtClean="0"/>
              <a:t>The Employer shall provide these materials at the </a:t>
            </a:r>
            <a:r>
              <a:rPr lang="en-US" sz="2400" b="1" u="sng" dirty="0" smtClean="0"/>
              <a:t>time and place </a:t>
            </a:r>
            <a:r>
              <a:rPr lang="en-US" sz="2400" dirty="0" smtClean="0"/>
              <a:t>specified in the Contract. </a:t>
            </a:r>
          </a:p>
          <a:p>
            <a:pPr algn="just">
              <a:spcBef>
                <a:spcPts val="1200"/>
              </a:spcBef>
            </a:pPr>
            <a:r>
              <a:rPr lang="en-US" sz="2400" dirty="0" smtClean="0"/>
              <a:t>The Contractor shall then </a:t>
            </a:r>
            <a:r>
              <a:rPr lang="en-US" sz="2400" b="1" u="sng" dirty="0" smtClean="0"/>
              <a:t>visually inspect </a:t>
            </a:r>
            <a:r>
              <a:rPr lang="en-US" sz="2400" dirty="0" smtClean="0"/>
              <a:t>them.</a:t>
            </a:r>
          </a:p>
          <a:p>
            <a:pPr algn="just">
              <a:spcBef>
                <a:spcPts val="1200"/>
              </a:spcBef>
            </a:pPr>
            <a:r>
              <a:rPr lang="en-US" sz="2400" dirty="0" smtClean="0"/>
              <a:t>After this visual inspection, the “free-issue materials” shall come under the </a:t>
            </a:r>
            <a:r>
              <a:rPr lang="en-US" sz="2400" b="1" u="sng" dirty="0" smtClean="0"/>
              <a:t>care, custody and control </a:t>
            </a:r>
            <a:r>
              <a:rPr lang="en-US" sz="2400" dirty="0" smtClean="0"/>
              <a:t>of the Contractor. </a:t>
            </a:r>
          </a:p>
          <a:p>
            <a:pPr algn="just">
              <a:spcBef>
                <a:spcPts val="1200"/>
              </a:spcBef>
            </a:pPr>
            <a:r>
              <a:rPr lang="en-US" sz="2400" dirty="0" smtClean="0"/>
              <a:t>The Contractor’s obligations of inspection, care, custody and control shall not relieve the Employer of liability for any shortage, defect or default </a:t>
            </a:r>
            <a:r>
              <a:rPr lang="en-US" sz="2400" b="1" u="sng" dirty="0" smtClean="0"/>
              <a:t>not apparent</a:t>
            </a:r>
            <a:r>
              <a:rPr lang="en-US" sz="2400" dirty="0" smtClean="0"/>
              <a:t> from a visual inspection.</a:t>
            </a:r>
            <a:endParaRPr lang="en-US"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solidFill>
                  <a:srgbClr val="C00000"/>
                </a:solidFill>
              </a:rPr>
              <a:t>4.21 Progress Reports</a:t>
            </a:r>
            <a:r>
              <a:rPr lang="en-US" b="1" baseline="60000" dirty="0" smtClean="0">
                <a:solidFill>
                  <a:srgbClr val="C00000"/>
                </a:solidFill>
              </a:rPr>
              <a:t>1</a:t>
            </a:r>
            <a:endParaRPr lang="en-US" dirty="0">
              <a:solidFill>
                <a:srgbClr val="C00000"/>
              </a:solidFill>
            </a:endParaRPr>
          </a:p>
        </p:txBody>
      </p:sp>
      <p:sp>
        <p:nvSpPr>
          <p:cNvPr id="3" name="Content Placeholder 2"/>
          <p:cNvSpPr>
            <a:spLocks noGrp="1"/>
          </p:cNvSpPr>
          <p:nvPr>
            <p:ph idx="1"/>
          </p:nvPr>
        </p:nvSpPr>
        <p:spPr>
          <a:xfrm>
            <a:off x="457200" y="1295400"/>
            <a:ext cx="8229600" cy="4953000"/>
          </a:xfrm>
        </p:spPr>
        <p:txBody>
          <a:bodyPr>
            <a:noAutofit/>
          </a:bodyPr>
          <a:lstStyle/>
          <a:p>
            <a:pPr algn="just">
              <a:spcBef>
                <a:spcPts val="1800"/>
              </a:spcBef>
            </a:pPr>
            <a:r>
              <a:rPr lang="en-US" sz="2400" b="1" u="sng" dirty="0" smtClean="0">
                <a:solidFill>
                  <a:srgbClr val="C00000"/>
                </a:solidFill>
              </a:rPr>
              <a:t>Monthly</a:t>
            </a:r>
            <a:r>
              <a:rPr lang="en-US" sz="2400" dirty="0" smtClean="0"/>
              <a:t> progress reports shall be prepared by the Contractor and submitted to the Engineer in </a:t>
            </a:r>
            <a:r>
              <a:rPr lang="en-US" sz="2400" b="1" u="sng" dirty="0" smtClean="0">
                <a:solidFill>
                  <a:srgbClr val="C00000"/>
                </a:solidFill>
              </a:rPr>
              <a:t>six copies</a:t>
            </a:r>
            <a:r>
              <a:rPr lang="en-US" sz="2400" dirty="0" smtClean="0"/>
              <a:t>. </a:t>
            </a:r>
          </a:p>
          <a:p>
            <a:pPr algn="just">
              <a:spcBef>
                <a:spcPts val="1800"/>
              </a:spcBef>
            </a:pPr>
            <a:r>
              <a:rPr lang="en-US" sz="2400" dirty="0" smtClean="0"/>
              <a:t>The </a:t>
            </a:r>
            <a:r>
              <a:rPr lang="en-US" sz="2400" b="1" u="sng" dirty="0" smtClean="0">
                <a:solidFill>
                  <a:srgbClr val="C00000"/>
                </a:solidFill>
              </a:rPr>
              <a:t>first report </a:t>
            </a:r>
            <a:r>
              <a:rPr lang="en-US" sz="2400" dirty="0" smtClean="0"/>
              <a:t>shall cover the period up to the end of the first calendar month following the Commencement Date. </a:t>
            </a:r>
          </a:p>
          <a:p>
            <a:pPr algn="just">
              <a:spcBef>
                <a:spcPts val="1800"/>
              </a:spcBef>
            </a:pPr>
            <a:r>
              <a:rPr lang="en-US" sz="2400" dirty="0" smtClean="0"/>
              <a:t>Reports shall be submitted monthly thereafter, each </a:t>
            </a:r>
            <a:r>
              <a:rPr lang="en-US" sz="2400" b="1" u="sng" dirty="0" smtClean="0">
                <a:solidFill>
                  <a:srgbClr val="C00000"/>
                </a:solidFill>
              </a:rPr>
              <a:t>within 7 days </a:t>
            </a:r>
            <a:r>
              <a:rPr lang="en-US" sz="2400" dirty="0" smtClean="0"/>
              <a:t>after the last day of the period to which it relates.</a:t>
            </a:r>
          </a:p>
          <a:p>
            <a:pPr algn="just">
              <a:spcBef>
                <a:spcPts val="1800"/>
              </a:spcBef>
            </a:pPr>
            <a:r>
              <a:rPr lang="en-US" sz="2400" dirty="0" smtClean="0"/>
              <a:t>Reporting shall continue until the Contractor has completed all work which is known to be </a:t>
            </a:r>
            <a:r>
              <a:rPr lang="en-US" sz="2400" b="1" u="sng" dirty="0" smtClean="0">
                <a:solidFill>
                  <a:srgbClr val="C00000"/>
                </a:solidFill>
              </a:rPr>
              <a:t>outstanding</a:t>
            </a:r>
            <a:r>
              <a:rPr lang="en-US" sz="2400" dirty="0" smtClean="0"/>
              <a:t> at the completion date stated in the Taking-Over Certificate for the Works.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1.3 Communications</a:t>
            </a:r>
            <a:endParaRPr lang="en-US" dirty="0">
              <a:solidFill>
                <a:srgbClr val="C00000"/>
              </a:solidFill>
            </a:endParaRPr>
          </a:p>
        </p:txBody>
      </p:sp>
      <p:sp>
        <p:nvSpPr>
          <p:cNvPr id="3" name="Content Placeholder 2"/>
          <p:cNvSpPr>
            <a:spLocks noGrp="1"/>
          </p:cNvSpPr>
          <p:nvPr>
            <p:ph idx="1"/>
          </p:nvPr>
        </p:nvSpPr>
        <p:spPr>
          <a:xfrm>
            <a:off x="457200" y="1295400"/>
            <a:ext cx="8229600" cy="5105400"/>
          </a:xfrm>
        </p:spPr>
        <p:txBody>
          <a:bodyPr>
            <a:noAutofit/>
          </a:bodyPr>
          <a:lstStyle/>
          <a:p>
            <a:pPr algn="just">
              <a:spcBef>
                <a:spcPts val="1200"/>
              </a:spcBef>
              <a:buNone/>
            </a:pPr>
            <a:r>
              <a:rPr lang="en-US" sz="2400" u="sng" dirty="0" smtClean="0"/>
              <a:t>Communications shall </a:t>
            </a:r>
            <a:r>
              <a:rPr lang="en-US" sz="2400" u="sng" dirty="0"/>
              <a:t>be:</a:t>
            </a:r>
          </a:p>
          <a:p>
            <a:pPr algn="just">
              <a:spcBef>
                <a:spcPts val="1200"/>
              </a:spcBef>
              <a:buNone/>
            </a:pPr>
            <a:r>
              <a:rPr lang="en-US" sz="2400" dirty="0"/>
              <a:t>(a) in </a:t>
            </a:r>
            <a:r>
              <a:rPr lang="en-US" sz="2400" dirty="0">
                <a:solidFill>
                  <a:srgbClr val="C00000"/>
                </a:solidFill>
              </a:rPr>
              <a:t>writing</a:t>
            </a:r>
            <a:r>
              <a:rPr lang="en-US" sz="2400" dirty="0"/>
              <a:t> and delivered by hand (against receipt), sent by </a:t>
            </a:r>
            <a:r>
              <a:rPr lang="en-US" sz="2400" dirty="0" smtClean="0"/>
              <a:t>mail, or transmitted </a:t>
            </a:r>
            <a:r>
              <a:rPr lang="en-US" sz="2400" dirty="0"/>
              <a:t>using any of the agreed systems of electronic transmission </a:t>
            </a:r>
            <a:r>
              <a:rPr lang="en-US" sz="2400" dirty="0" smtClean="0"/>
              <a:t>as stated </a:t>
            </a:r>
            <a:r>
              <a:rPr lang="en-US" sz="2400" dirty="0"/>
              <a:t>in the Contract Data; and</a:t>
            </a:r>
          </a:p>
          <a:p>
            <a:pPr algn="just">
              <a:spcBef>
                <a:spcPts val="1200"/>
              </a:spcBef>
              <a:buNone/>
            </a:pPr>
            <a:r>
              <a:rPr lang="en-US" sz="2400" dirty="0"/>
              <a:t>(b) delivered, sent or transmitted to the </a:t>
            </a:r>
            <a:r>
              <a:rPr lang="en-US" sz="2400" dirty="0">
                <a:solidFill>
                  <a:srgbClr val="C00000"/>
                </a:solidFill>
              </a:rPr>
              <a:t>address</a:t>
            </a:r>
            <a:r>
              <a:rPr lang="en-US" sz="2400" dirty="0"/>
              <a:t> for the recipient’s </a:t>
            </a:r>
            <a:r>
              <a:rPr lang="en-US" sz="2400" dirty="0" smtClean="0"/>
              <a:t>communications as </a:t>
            </a:r>
            <a:r>
              <a:rPr lang="en-US" sz="2400" dirty="0"/>
              <a:t>stated in the Contract Data. However:</a:t>
            </a:r>
          </a:p>
          <a:p>
            <a:pPr algn="just">
              <a:spcBef>
                <a:spcPts val="1200"/>
              </a:spcBef>
              <a:buNone/>
            </a:pPr>
            <a:r>
              <a:rPr lang="en-US" sz="2400" dirty="0" smtClean="0"/>
              <a:t>	(</a:t>
            </a:r>
            <a:r>
              <a:rPr lang="en-US" sz="2400" dirty="0" err="1"/>
              <a:t>i</a:t>
            </a:r>
            <a:r>
              <a:rPr lang="en-US" sz="2400" dirty="0"/>
              <a:t>) if the recipient gives notice of another address, </a:t>
            </a:r>
            <a:r>
              <a:rPr lang="en-US" sz="2400" dirty="0" smtClean="0"/>
              <a:t>communications shall thereafter </a:t>
            </a:r>
            <a:r>
              <a:rPr lang="en-US" sz="2400" dirty="0"/>
              <a:t>be delivered accordingly; and</a:t>
            </a:r>
          </a:p>
          <a:p>
            <a:pPr algn="just">
              <a:spcBef>
                <a:spcPts val="1200"/>
              </a:spcBef>
              <a:buNone/>
            </a:pPr>
            <a:r>
              <a:rPr lang="en-US" sz="2400" dirty="0" smtClean="0"/>
              <a:t>	(</a:t>
            </a:r>
            <a:r>
              <a:rPr lang="en-US" sz="2400" dirty="0"/>
              <a:t>ii) if the recipient has not stated otherwise when requesting an approval </a:t>
            </a:r>
            <a:r>
              <a:rPr lang="en-US" sz="2400" dirty="0" smtClean="0"/>
              <a:t>or consent</a:t>
            </a:r>
            <a:r>
              <a:rPr lang="en-US" sz="2400" dirty="0"/>
              <a:t>, it may be sent to the </a:t>
            </a:r>
            <a:r>
              <a:rPr lang="en-US" sz="2400" dirty="0">
                <a:solidFill>
                  <a:srgbClr val="C00000"/>
                </a:solidFill>
              </a:rPr>
              <a:t>address from which the request </a:t>
            </a:r>
            <a:r>
              <a:rPr lang="en-US" sz="2400" dirty="0" smtClean="0">
                <a:solidFill>
                  <a:srgbClr val="C00000"/>
                </a:solidFill>
              </a:rPr>
              <a:t>was issued.</a:t>
            </a:r>
            <a:endParaRPr lang="en-US" sz="2400" dirty="0">
              <a:solidFill>
                <a:srgbClr val="C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4.21 Progress Reports</a:t>
            </a:r>
            <a:r>
              <a:rPr lang="en-US" b="1" baseline="60000" dirty="0" smtClean="0"/>
              <a:t>2</a:t>
            </a:r>
            <a:endParaRPr lang="en-US" baseline="60000" dirty="0"/>
          </a:p>
        </p:txBody>
      </p:sp>
      <p:sp>
        <p:nvSpPr>
          <p:cNvPr id="3" name="Content Placeholder 2"/>
          <p:cNvSpPr>
            <a:spLocks noGrp="1"/>
          </p:cNvSpPr>
          <p:nvPr>
            <p:ph idx="1"/>
          </p:nvPr>
        </p:nvSpPr>
        <p:spPr>
          <a:xfrm>
            <a:off x="381000" y="990600"/>
            <a:ext cx="8382000" cy="5562600"/>
          </a:xfrm>
        </p:spPr>
        <p:txBody>
          <a:bodyPr>
            <a:noAutofit/>
          </a:bodyPr>
          <a:lstStyle/>
          <a:p>
            <a:pPr algn="just">
              <a:spcBef>
                <a:spcPts val="1200"/>
              </a:spcBef>
            </a:pPr>
            <a:r>
              <a:rPr lang="en-US" sz="2200" dirty="0" smtClean="0"/>
              <a:t>Each report shall include:</a:t>
            </a:r>
          </a:p>
          <a:p>
            <a:pPr algn="just">
              <a:spcBef>
                <a:spcPts val="1200"/>
              </a:spcBef>
              <a:buNone/>
            </a:pPr>
            <a:r>
              <a:rPr lang="en-US" sz="2200" dirty="0" smtClean="0"/>
              <a:t>(a) charts and detailed descriptions of progress, including each stage of design, Contractor’s Documents, procurement, manufacture, delivery to Site, construction, erection and testing</a:t>
            </a:r>
            <a:r>
              <a:rPr lang="en-US" sz="2200" i="1" dirty="0" smtClean="0"/>
              <a:t>,</a:t>
            </a:r>
          </a:p>
          <a:p>
            <a:pPr algn="just">
              <a:spcBef>
                <a:spcPts val="1200"/>
              </a:spcBef>
              <a:buNone/>
            </a:pPr>
            <a:r>
              <a:rPr lang="en-US" sz="2200" dirty="0" smtClean="0"/>
              <a:t>(b) photographs showing the status of manufacture and of progress on the Site;</a:t>
            </a:r>
          </a:p>
          <a:p>
            <a:pPr algn="just">
              <a:spcBef>
                <a:spcPts val="1200"/>
              </a:spcBef>
              <a:buNone/>
            </a:pPr>
            <a:r>
              <a:rPr lang="en-US" sz="2200" dirty="0" smtClean="0"/>
              <a:t>(c) for the </a:t>
            </a:r>
            <a:r>
              <a:rPr lang="en-US" sz="2200" u="sng" dirty="0" smtClean="0">
                <a:solidFill>
                  <a:srgbClr val="C00000"/>
                </a:solidFill>
              </a:rPr>
              <a:t>manufacture of main item</a:t>
            </a:r>
            <a:r>
              <a:rPr lang="en-US" sz="2200" dirty="0" smtClean="0"/>
              <a:t>, the name of the manufacturer, manufacture location, percentage progress, and the actual or expected dates of:</a:t>
            </a:r>
          </a:p>
          <a:p>
            <a:pPr algn="just">
              <a:spcBef>
                <a:spcPts val="1200"/>
              </a:spcBef>
              <a:buNone/>
            </a:pPr>
            <a:r>
              <a:rPr lang="en-US" sz="2200" dirty="0" smtClean="0"/>
              <a:t>	(</a:t>
            </a:r>
            <a:r>
              <a:rPr lang="en-US" sz="2200" dirty="0" err="1" smtClean="0"/>
              <a:t>i</a:t>
            </a:r>
            <a:r>
              <a:rPr lang="en-US" sz="2200" dirty="0" smtClean="0"/>
              <a:t>) commencement of manufacture,</a:t>
            </a:r>
          </a:p>
          <a:p>
            <a:pPr algn="just">
              <a:spcBef>
                <a:spcPts val="1200"/>
              </a:spcBef>
              <a:buNone/>
            </a:pPr>
            <a:r>
              <a:rPr lang="en-US" sz="2200" dirty="0" smtClean="0"/>
              <a:t>	(ii) Contractor’s inspections,</a:t>
            </a:r>
          </a:p>
          <a:p>
            <a:pPr algn="just">
              <a:spcBef>
                <a:spcPts val="1200"/>
              </a:spcBef>
              <a:buNone/>
            </a:pPr>
            <a:r>
              <a:rPr lang="en-US" sz="2200" dirty="0" smtClean="0"/>
              <a:t>	(iii) tests, and</a:t>
            </a:r>
          </a:p>
          <a:p>
            <a:pPr algn="just">
              <a:spcBef>
                <a:spcPts val="1200"/>
              </a:spcBef>
              <a:buNone/>
            </a:pPr>
            <a:r>
              <a:rPr lang="en-US" sz="2200" dirty="0" smtClean="0"/>
              <a:t>	(iv) shipment and arrival at the Site;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4.21 Progress Reports</a:t>
            </a:r>
            <a:r>
              <a:rPr lang="en-US" b="1" baseline="60000" dirty="0" smtClean="0"/>
              <a:t>3</a:t>
            </a:r>
            <a:endParaRPr lang="en-US" baseline="60000" dirty="0"/>
          </a:p>
        </p:txBody>
      </p:sp>
      <p:sp>
        <p:nvSpPr>
          <p:cNvPr id="3" name="Content Placeholder 2"/>
          <p:cNvSpPr>
            <a:spLocks noGrp="1"/>
          </p:cNvSpPr>
          <p:nvPr>
            <p:ph idx="1"/>
          </p:nvPr>
        </p:nvSpPr>
        <p:spPr>
          <a:xfrm>
            <a:off x="457200" y="990600"/>
            <a:ext cx="8305800" cy="5562600"/>
          </a:xfrm>
        </p:spPr>
        <p:txBody>
          <a:bodyPr>
            <a:noAutofit/>
          </a:bodyPr>
          <a:lstStyle/>
          <a:p>
            <a:pPr algn="just">
              <a:spcBef>
                <a:spcPts val="1200"/>
              </a:spcBef>
            </a:pPr>
            <a:r>
              <a:rPr lang="en-US" sz="2400" dirty="0" smtClean="0"/>
              <a:t>Each report shall include:</a:t>
            </a:r>
          </a:p>
          <a:p>
            <a:pPr algn="just">
              <a:spcBef>
                <a:spcPts val="1200"/>
              </a:spcBef>
              <a:buNone/>
            </a:pPr>
            <a:r>
              <a:rPr lang="en-US" sz="2400" dirty="0" smtClean="0"/>
              <a:t>(d) the details </a:t>
            </a:r>
            <a:r>
              <a:rPr lang="en-US" sz="2400" i="1" dirty="0" smtClean="0"/>
              <a:t>of Contractor’s Personnel and Equipment;</a:t>
            </a:r>
          </a:p>
          <a:p>
            <a:pPr algn="just">
              <a:spcBef>
                <a:spcPts val="1200"/>
              </a:spcBef>
              <a:buNone/>
            </a:pPr>
            <a:r>
              <a:rPr lang="en-US" sz="2400" dirty="0" smtClean="0"/>
              <a:t>(e) copies of quality assurance documents, test results and certificates of Materials;</a:t>
            </a:r>
          </a:p>
          <a:p>
            <a:pPr algn="just">
              <a:spcBef>
                <a:spcPts val="1200"/>
              </a:spcBef>
              <a:buNone/>
            </a:pPr>
            <a:r>
              <a:rPr lang="en-US" sz="2400" dirty="0" smtClean="0"/>
              <a:t>(f) list of notices of “</a:t>
            </a:r>
            <a:r>
              <a:rPr lang="en-US" sz="2400" i="1" dirty="0" smtClean="0"/>
              <a:t>Employer’s Claims” and “Contractor’s Claims”;</a:t>
            </a:r>
          </a:p>
          <a:p>
            <a:pPr algn="just">
              <a:spcBef>
                <a:spcPts val="1200"/>
              </a:spcBef>
              <a:buNone/>
            </a:pPr>
            <a:r>
              <a:rPr lang="en-US" sz="2400" dirty="0" smtClean="0"/>
              <a:t>(g) safety statistics, including details of any hazardous incidents and activities relating to environmental aspects and public relations; and</a:t>
            </a:r>
          </a:p>
          <a:p>
            <a:pPr algn="just">
              <a:spcBef>
                <a:spcPts val="1200"/>
              </a:spcBef>
              <a:buNone/>
            </a:pPr>
            <a:r>
              <a:rPr lang="en-US" sz="2400" dirty="0" smtClean="0"/>
              <a:t>(h) comparisons of actual and planned progress, with details of any events or circumstances which may jeopardize the completion.</a:t>
            </a:r>
            <a:endParaRPr lang="en-US"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4.22 Security of the Site</a:t>
            </a:r>
            <a:endParaRPr lang="en-US" dirty="0"/>
          </a:p>
        </p:txBody>
      </p:sp>
      <p:sp>
        <p:nvSpPr>
          <p:cNvPr id="3" name="Content Placeholder 2"/>
          <p:cNvSpPr>
            <a:spLocks noGrp="1"/>
          </p:cNvSpPr>
          <p:nvPr>
            <p:ph idx="1"/>
          </p:nvPr>
        </p:nvSpPr>
        <p:spPr/>
        <p:txBody>
          <a:bodyPr>
            <a:normAutofit/>
          </a:bodyPr>
          <a:lstStyle/>
          <a:p>
            <a:pPr algn="just">
              <a:lnSpc>
                <a:spcPct val="120000"/>
              </a:lnSpc>
              <a:spcBef>
                <a:spcPts val="2400"/>
              </a:spcBef>
              <a:buNone/>
            </a:pPr>
            <a:r>
              <a:rPr lang="en-US" sz="2800" dirty="0" smtClean="0"/>
              <a:t>(a) the Contractor shall be responsible for keeping unauthorized persons off the Site, and</a:t>
            </a:r>
          </a:p>
          <a:p>
            <a:pPr algn="just">
              <a:lnSpc>
                <a:spcPct val="120000"/>
              </a:lnSpc>
              <a:spcBef>
                <a:spcPts val="2400"/>
              </a:spcBef>
              <a:buNone/>
            </a:pPr>
            <a:r>
              <a:rPr lang="en-US" sz="2800" dirty="0" smtClean="0"/>
              <a:t>(b) authorized persons shall be limited to the  contractor’s Personnel and the Employer’s Personnel; and to any other personnel notified to the Contractor, by the Employer or the Engineer, as authorized personnel of the Employer’s other contractors on the Site.</a:t>
            </a:r>
            <a:endParaRPr lang="en-US"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4.23 Contractor’s Operations on Site</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algn="just">
              <a:lnSpc>
                <a:spcPct val="120000"/>
              </a:lnSpc>
              <a:spcBef>
                <a:spcPts val="1800"/>
              </a:spcBef>
            </a:pPr>
            <a:r>
              <a:rPr lang="en-US" dirty="0" smtClean="0"/>
              <a:t>The Contractor shall confine his operations to the Site, and to any additional areas which may be obtained by the Contractor and agreed by the Engineer. </a:t>
            </a:r>
          </a:p>
          <a:p>
            <a:pPr algn="just">
              <a:lnSpc>
                <a:spcPct val="120000"/>
              </a:lnSpc>
              <a:spcBef>
                <a:spcPts val="1800"/>
              </a:spcBef>
            </a:pPr>
            <a:r>
              <a:rPr lang="en-US" dirty="0" smtClean="0"/>
              <a:t>The Contractor shall keep the Site free from unnecessary obstruction. </a:t>
            </a:r>
          </a:p>
          <a:p>
            <a:pPr algn="just">
              <a:lnSpc>
                <a:spcPct val="120000"/>
              </a:lnSpc>
              <a:spcBef>
                <a:spcPts val="1800"/>
              </a:spcBef>
            </a:pPr>
            <a:r>
              <a:rPr lang="en-US" dirty="0" smtClean="0"/>
              <a:t>Upon the issue of a “Taking-Over Certificate”, the Contractor shall clear away from that part of the Site. </a:t>
            </a:r>
          </a:p>
          <a:p>
            <a:pPr algn="just">
              <a:lnSpc>
                <a:spcPct val="120000"/>
              </a:lnSpc>
              <a:spcBef>
                <a:spcPts val="1800"/>
              </a:spcBef>
            </a:pPr>
            <a:r>
              <a:rPr lang="en-US" dirty="0" smtClean="0"/>
              <a:t>However, the Contractor may retain on Site, during the “Defects Notification Period”, such Goods as are required.</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4.24 Fossils</a:t>
            </a:r>
            <a:endParaRPr lang="en-US" dirty="0"/>
          </a:p>
        </p:txBody>
      </p:sp>
      <p:sp>
        <p:nvSpPr>
          <p:cNvPr id="3" name="Content Placeholder 2"/>
          <p:cNvSpPr>
            <a:spLocks noGrp="1"/>
          </p:cNvSpPr>
          <p:nvPr>
            <p:ph idx="1"/>
          </p:nvPr>
        </p:nvSpPr>
        <p:spPr>
          <a:xfrm>
            <a:off x="457200" y="990600"/>
            <a:ext cx="8229600" cy="5486400"/>
          </a:xfrm>
        </p:spPr>
        <p:txBody>
          <a:bodyPr>
            <a:noAutofit/>
          </a:bodyPr>
          <a:lstStyle/>
          <a:p>
            <a:pPr>
              <a:lnSpc>
                <a:spcPct val="120000"/>
              </a:lnSpc>
              <a:spcBef>
                <a:spcPts val="1200"/>
              </a:spcBef>
            </a:pPr>
            <a:r>
              <a:rPr lang="en-US" sz="2400" dirty="0" smtClean="0"/>
              <a:t>All fossils, coins, articles of value or antiquity, and structures and other remains or items of geological or archaeological interest found on the Site shall be placed under the care and authority of the Employer. </a:t>
            </a:r>
          </a:p>
          <a:p>
            <a:pPr>
              <a:lnSpc>
                <a:spcPct val="120000"/>
              </a:lnSpc>
              <a:spcBef>
                <a:spcPts val="1200"/>
              </a:spcBef>
            </a:pPr>
            <a:r>
              <a:rPr lang="en-US" sz="2400" dirty="0" smtClean="0"/>
              <a:t>The Contractor shall take reasonable precautions to prevent Contractor’s Personnel or other persons from removing or damaging any of these findings.</a:t>
            </a:r>
          </a:p>
          <a:p>
            <a:pPr>
              <a:lnSpc>
                <a:spcPct val="120000"/>
              </a:lnSpc>
              <a:spcBef>
                <a:spcPts val="1200"/>
              </a:spcBef>
            </a:pPr>
            <a:r>
              <a:rPr lang="en-US" sz="2400" dirty="0" smtClean="0"/>
              <a:t>If the Contractor suffers delay and/or incurs Cost from complying with the instructions, the Contractor shall give a further notice to the Engineer and shall be subject to “</a:t>
            </a:r>
            <a:r>
              <a:rPr lang="en-US" sz="2400" i="1" dirty="0" smtClean="0"/>
              <a:t>Contractor’s Claims”</a:t>
            </a:r>
            <a:endParaRPr lang="en-US"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Nominated Subcontractors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t>5.1 Definition of “Nominated Subcontractor”</a:t>
            </a:r>
            <a:endParaRPr lang="en-US" sz="3600" dirty="0"/>
          </a:p>
        </p:txBody>
      </p:sp>
      <p:sp>
        <p:nvSpPr>
          <p:cNvPr id="3" name="Content Placeholder 2"/>
          <p:cNvSpPr>
            <a:spLocks noGrp="1"/>
          </p:cNvSpPr>
          <p:nvPr>
            <p:ph idx="1"/>
          </p:nvPr>
        </p:nvSpPr>
        <p:spPr/>
        <p:txBody>
          <a:bodyPr>
            <a:normAutofit/>
          </a:bodyPr>
          <a:lstStyle/>
          <a:p>
            <a:pPr algn="just">
              <a:spcBef>
                <a:spcPts val="1200"/>
              </a:spcBef>
              <a:buNone/>
            </a:pPr>
            <a:r>
              <a:rPr lang="en-US" sz="2800" dirty="0" smtClean="0"/>
              <a:t>“Nominated Subcontractor” means a Subcontractor:</a:t>
            </a:r>
          </a:p>
          <a:p>
            <a:pPr algn="just">
              <a:spcBef>
                <a:spcPts val="1200"/>
              </a:spcBef>
              <a:buNone/>
            </a:pPr>
            <a:r>
              <a:rPr lang="en-US" sz="2800" dirty="0" smtClean="0"/>
              <a:t>	(a) who is stated in the Contract as being a 	nominated Subcontractor, or</a:t>
            </a:r>
          </a:p>
          <a:p>
            <a:pPr algn="just">
              <a:spcBef>
                <a:spcPts val="1200"/>
              </a:spcBef>
              <a:buNone/>
            </a:pPr>
            <a:r>
              <a:rPr lang="en-US" sz="2800" dirty="0" smtClean="0"/>
              <a:t>	(b) whom the Engineer, </a:t>
            </a:r>
            <a:r>
              <a:rPr lang="en-US" sz="2800" i="1" dirty="0" smtClean="0"/>
              <a:t>instructs </a:t>
            </a:r>
            <a:r>
              <a:rPr lang="en-US" sz="2800" dirty="0" smtClean="0"/>
              <a:t>the Contractor to 	employ as a Subcontractor.</a:t>
            </a:r>
            <a:endParaRPr lang="en-US"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5.2 Objection to Nomination</a:t>
            </a:r>
            <a:endParaRPr lang="en-US" dirty="0"/>
          </a:p>
        </p:txBody>
      </p:sp>
      <p:sp>
        <p:nvSpPr>
          <p:cNvPr id="3" name="Content Placeholder 2"/>
          <p:cNvSpPr>
            <a:spLocks noGrp="1"/>
          </p:cNvSpPr>
          <p:nvPr>
            <p:ph idx="1"/>
          </p:nvPr>
        </p:nvSpPr>
        <p:spPr>
          <a:xfrm>
            <a:off x="457200" y="1066800"/>
            <a:ext cx="8229600" cy="5181600"/>
          </a:xfrm>
        </p:spPr>
        <p:txBody>
          <a:bodyPr>
            <a:noAutofit/>
          </a:bodyPr>
          <a:lstStyle/>
          <a:p>
            <a:pPr algn="just">
              <a:spcBef>
                <a:spcPts val="600"/>
              </a:spcBef>
            </a:pPr>
            <a:r>
              <a:rPr lang="en-US" sz="2200" dirty="0" smtClean="0"/>
              <a:t>The Contractor shall not be under any obligation to employ a nominated Subcontractor against whom the Contractor raises reasonable objection. </a:t>
            </a:r>
          </a:p>
          <a:p>
            <a:pPr algn="just">
              <a:spcBef>
                <a:spcPts val="600"/>
              </a:spcBef>
            </a:pPr>
            <a:r>
              <a:rPr lang="en-US" sz="2200" dirty="0" smtClean="0"/>
              <a:t>Unless the Employer agrees to indemnify the Contractor against and from the consequences of the matter:</a:t>
            </a:r>
          </a:p>
          <a:p>
            <a:pPr algn="just">
              <a:spcBef>
                <a:spcPts val="600"/>
              </a:spcBef>
              <a:buNone/>
            </a:pPr>
            <a:r>
              <a:rPr lang="en-US" sz="2200" dirty="0" smtClean="0"/>
              <a:t>(a) believe that the Subcontractor does not have sufficient competence, resources or financial strength;</a:t>
            </a:r>
          </a:p>
          <a:p>
            <a:pPr algn="just">
              <a:spcBef>
                <a:spcPts val="600"/>
              </a:spcBef>
              <a:buNone/>
            </a:pPr>
            <a:r>
              <a:rPr lang="en-US" sz="2200" dirty="0" smtClean="0"/>
              <a:t>(b) the subcontract does not specify that the nominated Subcontractor shall indemnify the Contractor; or</a:t>
            </a:r>
          </a:p>
          <a:p>
            <a:pPr algn="just">
              <a:spcBef>
                <a:spcPts val="600"/>
              </a:spcBef>
              <a:buNone/>
            </a:pPr>
            <a:r>
              <a:rPr lang="en-US" sz="2200" dirty="0" smtClean="0"/>
              <a:t>(c) the subcontract does not specify that the nominated Subcontractor shall:</a:t>
            </a:r>
          </a:p>
          <a:p>
            <a:pPr algn="just">
              <a:spcBef>
                <a:spcPts val="600"/>
              </a:spcBef>
              <a:buNone/>
            </a:pPr>
            <a:r>
              <a:rPr lang="en-US" sz="2200" dirty="0" smtClean="0"/>
              <a:t>	(</a:t>
            </a:r>
            <a:r>
              <a:rPr lang="en-US" sz="2200" dirty="0" err="1" smtClean="0"/>
              <a:t>i</a:t>
            </a:r>
            <a:r>
              <a:rPr lang="en-US" sz="2200" dirty="0" smtClean="0"/>
              <a:t>) enable the Contractor to discharge his obligations and liabilities under the Contract, and</a:t>
            </a:r>
          </a:p>
          <a:p>
            <a:pPr algn="just">
              <a:spcBef>
                <a:spcPts val="600"/>
              </a:spcBef>
              <a:buNone/>
            </a:pPr>
            <a:r>
              <a:rPr lang="en-US" sz="2200" dirty="0" smtClean="0"/>
              <a:t>	(ii) indemnify the Contractor against and from all obligations and liabilities.</a:t>
            </a:r>
            <a:endParaRPr lang="en-US" sz="2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t>5.3 Payments to nominated Subcontractors</a:t>
            </a:r>
            <a:endParaRPr lang="en-US" sz="3600" dirty="0"/>
          </a:p>
        </p:txBody>
      </p:sp>
      <p:sp>
        <p:nvSpPr>
          <p:cNvPr id="3" name="Content Placeholder 2"/>
          <p:cNvSpPr>
            <a:spLocks noGrp="1"/>
          </p:cNvSpPr>
          <p:nvPr>
            <p:ph idx="1"/>
          </p:nvPr>
        </p:nvSpPr>
        <p:spPr/>
        <p:txBody>
          <a:bodyPr>
            <a:normAutofit/>
          </a:bodyPr>
          <a:lstStyle/>
          <a:p>
            <a:pPr algn="just"/>
            <a:r>
              <a:rPr lang="en-US" dirty="0" smtClean="0"/>
              <a:t>The Contractor shall pay to the nominated Subcontractor the amounts which the Engineer certifies to be due in accordance with the subcontract. </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5.4 Evidence of Payments</a:t>
            </a:r>
            <a:endParaRPr lang="en-US" dirty="0"/>
          </a:p>
        </p:txBody>
      </p:sp>
      <p:sp>
        <p:nvSpPr>
          <p:cNvPr id="3" name="Content Placeholder 2"/>
          <p:cNvSpPr>
            <a:spLocks noGrp="1"/>
          </p:cNvSpPr>
          <p:nvPr>
            <p:ph idx="1"/>
          </p:nvPr>
        </p:nvSpPr>
        <p:spPr>
          <a:xfrm>
            <a:off x="457200" y="1143000"/>
            <a:ext cx="8229600" cy="5334000"/>
          </a:xfrm>
        </p:spPr>
        <p:txBody>
          <a:bodyPr>
            <a:noAutofit/>
          </a:bodyPr>
          <a:lstStyle/>
          <a:p>
            <a:pPr algn="just">
              <a:spcBef>
                <a:spcPts val="1200"/>
              </a:spcBef>
            </a:pPr>
            <a:r>
              <a:rPr lang="en-US" sz="2400" dirty="0" smtClean="0"/>
              <a:t>Before issuing a Payment Certificate, the Engineer may request the Contractor to supply evidence that the Subcontractor has received all amounts due. </a:t>
            </a:r>
          </a:p>
          <a:p>
            <a:pPr algn="just">
              <a:spcBef>
                <a:spcPts val="1200"/>
              </a:spcBef>
            </a:pPr>
            <a:r>
              <a:rPr lang="en-US" sz="2400" dirty="0" smtClean="0"/>
              <a:t>Unless the Contractor:</a:t>
            </a:r>
          </a:p>
          <a:p>
            <a:pPr marL="514350" indent="-514350" algn="just">
              <a:spcBef>
                <a:spcPts val="1200"/>
              </a:spcBef>
              <a:buAutoNum type="romanLcParenBoth"/>
            </a:pPr>
            <a:r>
              <a:rPr lang="en-US" sz="2400" dirty="0" smtClean="0"/>
              <a:t>satisfies the Engineer in writing that the Contractor is reasonably entitled to withhold or refuse to pay these amounts, and</a:t>
            </a:r>
          </a:p>
          <a:p>
            <a:pPr marL="514350" indent="-514350" algn="just">
              <a:spcBef>
                <a:spcPts val="1200"/>
              </a:spcBef>
              <a:buAutoNum type="romanLcParenBoth"/>
            </a:pPr>
            <a:r>
              <a:rPr lang="en-US" sz="2400" dirty="0" smtClean="0"/>
              <a:t>Submits evidence that the Subcontractor has been notified of the Contractor’s entitlement, then the Employer may pay, direct to the nominated Subcontractor, part or all of such amounts previously certified.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 Communications</a:t>
            </a:r>
            <a:endParaRPr lang="en-US" dirty="0"/>
          </a:p>
        </p:txBody>
      </p:sp>
      <p:sp>
        <p:nvSpPr>
          <p:cNvPr id="3" name="Content Placeholder 2"/>
          <p:cNvSpPr>
            <a:spLocks noGrp="1"/>
          </p:cNvSpPr>
          <p:nvPr>
            <p:ph idx="1"/>
          </p:nvPr>
        </p:nvSpPr>
        <p:spPr>
          <a:xfrm>
            <a:off x="457200" y="1219200"/>
            <a:ext cx="8229600" cy="5486400"/>
          </a:xfrm>
        </p:spPr>
        <p:txBody>
          <a:bodyPr>
            <a:noAutofit/>
          </a:bodyPr>
          <a:lstStyle/>
          <a:p>
            <a:pPr algn="just">
              <a:lnSpc>
                <a:spcPct val="130000"/>
              </a:lnSpc>
              <a:spcBef>
                <a:spcPts val="1200"/>
              </a:spcBef>
            </a:pPr>
            <a:r>
              <a:rPr lang="en-US" sz="2400" dirty="0" smtClean="0"/>
              <a:t>Approvals</a:t>
            </a:r>
            <a:r>
              <a:rPr lang="en-US" sz="2400" dirty="0"/>
              <a:t>, certificates, consents and determinations shall not be </a:t>
            </a:r>
            <a:r>
              <a:rPr lang="en-US" sz="2400" dirty="0" smtClean="0"/>
              <a:t>unreasonably withheld </a:t>
            </a:r>
            <a:r>
              <a:rPr lang="en-US" sz="2400" dirty="0"/>
              <a:t>or delayed. </a:t>
            </a:r>
            <a:endParaRPr lang="en-US" sz="2400" dirty="0" smtClean="0"/>
          </a:p>
          <a:p>
            <a:pPr algn="just">
              <a:lnSpc>
                <a:spcPct val="130000"/>
              </a:lnSpc>
              <a:spcBef>
                <a:spcPts val="1200"/>
              </a:spcBef>
            </a:pPr>
            <a:r>
              <a:rPr lang="en-US" sz="2400" dirty="0" smtClean="0"/>
              <a:t>When </a:t>
            </a:r>
            <a:r>
              <a:rPr lang="en-US" sz="2400" dirty="0"/>
              <a:t>a certificate is issued to a Party, the certifier shall send </a:t>
            </a:r>
            <a:r>
              <a:rPr lang="en-US" sz="2400" dirty="0" smtClean="0"/>
              <a:t>a copy </a:t>
            </a:r>
            <a:r>
              <a:rPr lang="en-US" sz="2400" dirty="0"/>
              <a:t>to the other Party. </a:t>
            </a:r>
            <a:endParaRPr lang="en-US" sz="2400" dirty="0" smtClean="0"/>
          </a:p>
          <a:p>
            <a:pPr algn="just">
              <a:lnSpc>
                <a:spcPct val="130000"/>
              </a:lnSpc>
              <a:spcBef>
                <a:spcPts val="1200"/>
              </a:spcBef>
            </a:pPr>
            <a:r>
              <a:rPr lang="en-US" sz="2400" dirty="0" smtClean="0"/>
              <a:t>When </a:t>
            </a:r>
            <a:r>
              <a:rPr lang="en-US" sz="2400" dirty="0"/>
              <a:t>a notice is issued to a Party, by the other Party or </a:t>
            </a:r>
            <a:r>
              <a:rPr lang="en-US" sz="2400" dirty="0" smtClean="0"/>
              <a:t>the Engineer</a:t>
            </a:r>
            <a:r>
              <a:rPr lang="en-US" sz="2400" dirty="0"/>
              <a:t>, a copy shall be sent to the Engineer or the other Party, as the case </a:t>
            </a:r>
            <a:r>
              <a:rPr lang="en-US" sz="2400" dirty="0" smtClean="0"/>
              <a:t>may be</a:t>
            </a:r>
            <a:r>
              <a:rPr lang="en-US" sz="2400" dirty="0"/>
              <a: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STAFF AND LABOR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 Engagement of Staff and Labor</a:t>
            </a:r>
            <a:endParaRPr lang="en-US" dirty="0"/>
          </a:p>
        </p:txBody>
      </p:sp>
      <p:sp>
        <p:nvSpPr>
          <p:cNvPr id="3" name="Content Placeholder 2"/>
          <p:cNvSpPr>
            <a:spLocks noGrp="1"/>
          </p:cNvSpPr>
          <p:nvPr>
            <p:ph idx="1"/>
          </p:nvPr>
        </p:nvSpPr>
        <p:spPr/>
        <p:txBody>
          <a:bodyPr>
            <a:noAutofit/>
          </a:bodyPr>
          <a:lstStyle/>
          <a:p>
            <a:pPr algn="just">
              <a:lnSpc>
                <a:spcPct val="130000"/>
              </a:lnSpc>
              <a:spcBef>
                <a:spcPts val="1800"/>
              </a:spcBef>
            </a:pPr>
            <a:r>
              <a:rPr lang="en-US" sz="2800" dirty="0" smtClean="0"/>
              <a:t>The Contractor shall make arrangements for the engagement of all staff and labor and for their payment, housing, feeding and transport.</a:t>
            </a:r>
          </a:p>
          <a:p>
            <a:pPr algn="just">
              <a:lnSpc>
                <a:spcPct val="130000"/>
              </a:lnSpc>
              <a:spcBef>
                <a:spcPts val="1800"/>
              </a:spcBef>
            </a:pPr>
            <a:r>
              <a:rPr lang="en-US" sz="2800" dirty="0" smtClean="0"/>
              <a:t>The Contractor is encouraged to employ staff and labor with appropriate qualifications and experience from sources within the Country.</a:t>
            </a:r>
            <a:endParaRPr lang="en-US" sz="2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600" b="1" dirty="0" smtClean="0"/>
              <a:t>6.2 Rates of Wages and Conditions of Labor</a:t>
            </a:r>
            <a:endParaRPr lang="en-US" sz="3600" dirty="0"/>
          </a:p>
        </p:txBody>
      </p:sp>
      <p:sp>
        <p:nvSpPr>
          <p:cNvPr id="3" name="Content Placeholder 2"/>
          <p:cNvSpPr>
            <a:spLocks noGrp="1"/>
          </p:cNvSpPr>
          <p:nvPr>
            <p:ph idx="1"/>
          </p:nvPr>
        </p:nvSpPr>
        <p:spPr>
          <a:xfrm>
            <a:off x="457200" y="1219200"/>
            <a:ext cx="8229600" cy="5105400"/>
          </a:xfrm>
        </p:spPr>
        <p:txBody>
          <a:bodyPr>
            <a:normAutofit/>
          </a:bodyPr>
          <a:lstStyle/>
          <a:p>
            <a:pPr algn="just">
              <a:lnSpc>
                <a:spcPct val="120000"/>
              </a:lnSpc>
              <a:spcBef>
                <a:spcPts val="1800"/>
              </a:spcBef>
            </a:pPr>
            <a:r>
              <a:rPr lang="en-US" sz="2800" dirty="0" smtClean="0"/>
              <a:t>The Contractor shall pay rates of wages, and observe conditions of labor, which are not lower than those established for the trade or industry. </a:t>
            </a:r>
          </a:p>
          <a:p>
            <a:pPr algn="just">
              <a:lnSpc>
                <a:spcPct val="120000"/>
              </a:lnSpc>
              <a:spcBef>
                <a:spcPts val="1800"/>
              </a:spcBef>
            </a:pPr>
            <a:r>
              <a:rPr lang="en-US" sz="2800" dirty="0" smtClean="0"/>
              <a:t>The Contractor shall inform the Contractor’s Personnel about their liability to pay personal income taxes and the Contractor shall perform such duties in regard to such deductions thereof as may be imposed on him by such Laws.</a:t>
            </a:r>
            <a:endParaRPr lang="en-US" sz="2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b="1" dirty="0" smtClean="0"/>
              <a:t>6.3 Persons in the Service of Employer</a:t>
            </a:r>
            <a:endParaRPr lang="en-US" dirty="0"/>
          </a:p>
        </p:txBody>
      </p:sp>
      <p:sp>
        <p:nvSpPr>
          <p:cNvPr id="3" name="Content Placeholder 2"/>
          <p:cNvSpPr>
            <a:spLocks noGrp="1"/>
          </p:cNvSpPr>
          <p:nvPr>
            <p:ph idx="1"/>
          </p:nvPr>
        </p:nvSpPr>
        <p:spPr/>
        <p:txBody>
          <a:bodyPr/>
          <a:lstStyle/>
          <a:p>
            <a:pPr algn="just">
              <a:lnSpc>
                <a:spcPct val="150000"/>
              </a:lnSpc>
            </a:pPr>
            <a:r>
              <a:rPr lang="en-US" dirty="0" smtClean="0"/>
              <a:t>The Contractor shall not recruit, or attempt to recruit, staff and labor from amongst the Employer’s Personnel.</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6.4 Labor Laws</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pPr algn="just">
              <a:lnSpc>
                <a:spcPct val="120000"/>
              </a:lnSpc>
              <a:spcBef>
                <a:spcPts val="1800"/>
              </a:spcBef>
            </a:pPr>
            <a:r>
              <a:rPr lang="en-US" sz="2800" dirty="0" smtClean="0"/>
              <a:t>The Contractor shall comply with all the relevant labor Laws applicable to the Contractor’s Personnel.</a:t>
            </a:r>
          </a:p>
          <a:p>
            <a:pPr algn="just">
              <a:lnSpc>
                <a:spcPct val="120000"/>
              </a:lnSpc>
              <a:spcBef>
                <a:spcPts val="1800"/>
              </a:spcBef>
            </a:pPr>
            <a:r>
              <a:rPr lang="en-US" sz="2800" dirty="0" smtClean="0"/>
              <a:t>The Contractor shall require his employees to obey all applicable Laws.</a:t>
            </a:r>
            <a:endParaRPr lang="en-US"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6.5 Working Hours</a:t>
            </a:r>
            <a:endParaRPr lang="en-US" dirty="0"/>
          </a:p>
        </p:txBody>
      </p:sp>
      <p:sp>
        <p:nvSpPr>
          <p:cNvPr id="3" name="Content Placeholder 2"/>
          <p:cNvSpPr>
            <a:spLocks noGrp="1"/>
          </p:cNvSpPr>
          <p:nvPr>
            <p:ph idx="1"/>
          </p:nvPr>
        </p:nvSpPr>
        <p:spPr/>
        <p:txBody>
          <a:bodyPr>
            <a:normAutofit/>
          </a:bodyPr>
          <a:lstStyle/>
          <a:p>
            <a:pPr algn="just"/>
            <a:r>
              <a:rPr lang="en-US" dirty="0" smtClean="0"/>
              <a:t>No work shall be carried out on the Site on locally recognized days of rest, or outside the normal working hours stated in the Contract Data, unless:</a:t>
            </a:r>
          </a:p>
          <a:p>
            <a:pPr algn="just">
              <a:buNone/>
            </a:pPr>
            <a:r>
              <a:rPr lang="en-US" dirty="0" smtClean="0"/>
              <a:t>(a) otherwise stated in the Contract,</a:t>
            </a:r>
          </a:p>
          <a:p>
            <a:pPr algn="just">
              <a:buNone/>
            </a:pPr>
            <a:r>
              <a:rPr lang="en-US" dirty="0" smtClean="0"/>
              <a:t>(b) the Engineer gives consent, or</a:t>
            </a:r>
          </a:p>
          <a:p>
            <a:pPr algn="just">
              <a:buNone/>
            </a:pPr>
            <a:r>
              <a:rPr lang="en-US" dirty="0" smtClean="0"/>
              <a:t>(c) the work is necessary in which case the Contractor shall immediately advise the Engineer.</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6.6 Facilities for Staff and Labor</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algn="just">
              <a:lnSpc>
                <a:spcPct val="120000"/>
              </a:lnSpc>
              <a:spcBef>
                <a:spcPts val="1200"/>
              </a:spcBef>
            </a:pPr>
            <a:r>
              <a:rPr lang="en-US" dirty="0" smtClean="0"/>
              <a:t>The Contractor shall provide and maintain all necessary accommodation and welfare facilities for the Contractor’s Personnel. </a:t>
            </a:r>
          </a:p>
          <a:p>
            <a:pPr algn="just">
              <a:lnSpc>
                <a:spcPct val="120000"/>
              </a:lnSpc>
              <a:spcBef>
                <a:spcPts val="1200"/>
              </a:spcBef>
            </a:pPr>
            <a:r>
              <a:rPr lang="en-US" dirty="0" smtClean="0"/>
              <a:t>The Contractor shall also provide facilities for the Employer’s Personnel as stated in the Specification.</a:t>
            </a:r>
          </a:p>
          <a:p>
            <a:pPr algn="just">
              <a:lnSpc>
                <a:spcPct val="120000"/>
              </a:lnSpc>
              <a:spcBef>
                <a:spcPts val="1200"/>
              </a:spcBef>
            </a:pPr>
            <a:r>
              <a:rPr lang="en-US" dirty="0" smtClean="0"/>
              <a:t>The Contractor shall not permit any of the Contractor’s Personnel to maintain any temporary or permanent living quarters within the structures forming part of the Permanent Works.</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6.7 Health and Safety</a:t>
            </a:r>
            <a:r>
              <a:rPr lang="en-US" b="1" baseline="60000" dirty="0" smtClean="0"/>
              <a:t>1</a:t>
            </a:r>
            <a:endParaRPr lang="en-US" baseline="60000"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lgn="just">
              <a:lnSpc>
                <a:spcPct val="120000"/>
              </a:lnSpc>
              <a:spcBef>
                <a:spcPts val="1200"/>
              </a:spcBef>
            </a:pPr>
            <a:r>
              <a:rPr lang="en-US" dirty="0" smtClean="0"/>
              <a:t>The Contractor shall take precautions to maintain the health and safety of the Contractor’s Personnel. </a:t>
            </a:r>
          </a:p>
          <a:p>
            <a:pPr algn="just">
              <a:lnSpc>
                <a:spcPct val="120000"/>
              </a:lnSpc>
              <a:spcBef>
                <a:spcPts val="1200"/>
              </a:spcBef>
            </a:pPr>
            <a:r>
              <a:rPr lang="en-US" dirty="0" smtClean="0"/>
              <a:t>The Contractor shall ensure that medical staff, first aid facilities, sick bay and ambulance service are available at the Site and at any accommodation for Contractor’s and Employer’s Personnel.</a:t>
            </a:r>
          </a:p>
          <a:p>
            <a:pPr algn="just">
              <a:lnSpc>
                <a:spcPct val="120000"/>
              </a:lnSpc>
              <a:spcBef>
                <a:spcPts val="1200"/>
              </a:spcBef>
            </a:pPr>
            <a:r>
              <a:rPr lang="en-US" dirty="0" smtClean="0"/>
              <a:t>The Contractor shall appoint an accident prevention officer at the Site, responsible for maintaining safety and protection against accidents. </a:t>
            </a:r>
          </a:p>
          <a:p>
            <a:pPr algn="just">
              <a:lnSpc>
                <a:spcPct val="120000"/>
              </a:lnSpc>
              <a:spcBef>
                <a:spcPts val="1200"/>
              </a:spcBef>
            </a:pPr>
            <a:r>
              <a:rPr lang="en-US" dirty="0" smtClean="0"/>
              <a:t>This person shall have the authority to issue instructions and take protective measures to prevent accidents.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6.7 Health and Safety</a:t>
            </a:r>
            <a:r>
              <a:rPr lang="en-US" b="1" baseline="60000" dirty="0" smtClean="0"/>
              <a:t>2</a:t>
            </a:r>
            <a:endParaRPr lang="en-US" baseline="60000" dirty="0"/>
          </a:p>
        </p:txBody>
      </p:sp>
      <p:sp>
        <p:nvSpPr>
          <p:cNvPr id="3" name="Content Placeholder 2"/>
          <p:cNvSpPr>
            <a:spLocks noGrp="1"/>
          </p:cNvSpPr>
          <p:nvPr>
            <p:ph idx="1"/>
          </p:nvPr>
        </p:nvSpPr>
        <p:spPr>
          <a:xfrm>
            <a:off x="457200" y="1295400"/>
            <a:ext cx="8229600" cy="5257800"/>
          </a:xfrm>
        </p:spPr>
        <p:txBody>
          <a:bodyPr>
            <a:normAutofit lnSpcReduction="10000"/>
          </a:bodyPr>
          <a:lstStyle/>
          <a:p>
            <a:pPr algn="just">
              <a:lnSpc>
                <a:spcPct val="120000"/>
              </a:lnSpc>
              <a:spcBef>
                <a:spcPts val="1200"/>
              </a:spcBef>
            </a:pPr>
            <a:r>
              <a:rPr lang="en-US" dirty="0" smtClean="0"/>
              <a:t>The Contractor shall send, to the Engineer, details of any accident as soon as practicable after its occurrence. </a:t>
            </a:r>
          </a:p>
          <a:p>
            <a:pPr algn="just">
              <a:lnSpc>
                <a:spcPct val="120000"/>
              </a:lnSpc>
              <a:spcBef>
                <a:spcPts val="1200"/>
              </a:spcBef>
            </a:pPr>
            <a:r>
              <a:rPr lang="en-US" dirty="0" smtClean="0"/>
              <a:t>The Contractor shall maintain records and make reports concerning health, safety and welfare of persons, and damage to property.</a:t>
            </a:r>
          </a:p>
          <a:p>
            <a:pPr algn="just">
              <a:lnSpc>
                <a:spcPct val="120000"/>
              </a:lnSpc>
              <a:spcBef>
                <a:spcPts val="1200"/>
              </a:spcBef>
            </a:pPr>
            <a:r>
              <a:rPr lang="en-US" dirty="0" smtClean="0"/>
              <a:t>The Contractor shall conduct an HIV-AIDS awareness program via an approved service provider, and shall undertake such other measures as are specified in this Contract.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6.7 Health and Safety</a:t>
            </a:r>
            <a:r>
              <a:rPr lang="en-US" b="1" baseline="60000" dirty="0" smtClean="0"/>
              <a:t>3</a:t>
            </a:r>
            <a:endParaRPr lang="en-US" baseline="60000" dirty="0"/>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algn="just">
              <a:lnSpc>
                <a:spcPct val="120000"/>
              </a:lnSpc>
              <a:spcBef>
                <a:spcPts val="1200"/>
              </a:spcBef>
              <a:buNone/>
            </a:pPr>
            <a:r>
              <a:rPr lang="en-US" u="sng" dirty="0" smtClean="0"/>
              <a:t>The Contractor shall: </a:t>
            </a:r>
          </a:p>
          <a:p>
            <a:pPr marL="571500" indent="-571500" algn="just">
              <a:lnSpc>
                <a:spcPct val="120000"/>
              </a:lnSpc>
              <a:spcBef>
                <a:spcPts val="1200"/>
              </a:spcBef>
              <a:buAutoNum type="romanLcParenBoth"/>
            </a:pPr>
            <a:r>
              <a:rPr lang="en-US" dirty="0" smtClean="0"/>
              <a:t>conduct Information, Education and Consultation Communication (IEC) campaigns, at least every other month, addressed to all the Site staff and labor and to the immediate local communities, concerning the risks, dangers and impact of, and appropriate avoidance behavior with respect to, Sexually Transmitted Diseases (STD)-or Sexually Transmitted Infections (STI) in general and HIV/AIDS in particular; </a:t>
            </a:r>
          </a:p>
          <a:p>
            <a:pPr marL="571500" indent="-571500" algn="just">
              <a:lnSpc>
                <a:spcPct val="120000"/>
              </a:lnSpc>
              <a:spcBef>
                <a:spcPts val="1200"/>
              </a:spcBef>
              <a:buAutoNum type="romanLcParenBoth"/>
            </a:pPr>
            <a:r>
              <a:rPr lang="en-US" dirty="0" smtClean="0"/>
              <a:t>provide male or female condoms for all Site staff and labor as appropriate; and </a:t>
            </a:r>
          </a:p>
          <a:p>
            <a:pPr marL="571500" indent="-571500" algn="just">
              <a:lnSpc>
                <a:spcPct val="120000"/>
              </a:lnSpc>
              <a:spcBef>
                <a:spcPts val="1200"/>
              </a:spcBef>
              <a:buAutoNum type="romanLcParenBoth"/>
            </a:pPr>
            <a:r>
              <a:rPr lang="en-US" dirty="0" smtClean="0"/>
              <a:t>provide for STI and HIV/AIDS screening, diagnosis, counseling and referral to a dedicated national STI and HIV/AIDS program.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 Law </a:t>
            </a:r>
            <a:r>
              <a:rPr lang="en-US" b="1" dirty="0"/>
              <a:t>and Language</a:t>
            </a:r>
            <a:endParaRPr lang="en-US" dirty="0"/>
          </a:p>
        </p:txBody>
      </p:sp>
      <p:sp>
        <p:nvSpPr>
          <p:cNvPr id="3" name="Content Placeholder 2"/>
          <p:cNvSpPr>
            <a:spLocks noGrp="1"/>
          </p:cNvSpPr>
          <p:nvPr>
            <p:ph idx="1"/>
          </p:nvPr>
        </p:nvSpPr>
        <p:spPr/>
        <p:txBody>
          <a:bodyPr>
            <a:normAutofit/>
          </a:bodyPr>
          <a:lstStyle/>
          <a:p>
            <a:r>
              <a:rPr lang="en-US" sz="2800" dirty="0"/>
              <a:t>The Contract shall be governed by the law of the country or other jurisdiction </a:t>
            </a:r>
            <a:r>
              <a:rPr lang="en-US" sz="2800" dirty="0" smtClean="0"/>
              <a:t>stated in </a:t>
            </a:r>
            <a:r>
              <a:rPr lang="en-US" sz="2800" dirty="0"/>
              <a:t>the Contract Data.</a:t>
            </a:r>
          </a:p>
          <a:p>
            <a:pPr>
              <a:spcBef>
                <a:spcPts val="2400"/>
              </a:spcBef>
            </a:pPr>
            <a:r>
              <a:rPr lang="en-US" sz="2800" dirty="0"/>
              <a:t>The ruling language of the Contract shall be that stated in the Contract Data.</a:t>
            </a:r>
          </a:p>
          <a:p>
            <a:pPr>
              <a:spcBef>
                <a:spcPts val="2400"/>
              </a:spcBef>
            </a:pPr>
            <a:r>
              <a:rPr lang="en-US" sz="2800" dirty="0"/>
              <a:t>The language for communications shall be that stated in the Contract Data.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6.7 Health and Safety</a:t>
            </a:r>
            <a:r>
              <a:rPr lang="en-US" b="1" baseline="60000" dirty="0" smtClean="0"/>
              <a:t>4</a:t>
            </a:r>
            <a:endParaRPr lang="en-US" baseline="60000" dirty="0"/>
          </a:p>
        </p:txBody>
      </p:sp>
      <p:sp>
        <p:nvSpPr>
          <p:cNvPr id="3" name="Content Placeholder 2"/>
          <p:cNvSpPr>
            <a:spLocks noGrp="1"/>
          </p:cNvSpPr>
          <p:nvPr>
            <p:ph idx="1"/>
          </p:nvPr>
        </p:nvSpPr>
        <p:spPr>
          <a:xfrm>
            <a:off x="457200" y="1295400"/>
            <a:ext cx="8229600" cy="5257800"/>
          </a:xfrm>
        </p:spPr>
        <p:txBody>
          <a:bodyPr>
            <a:normAutofit/>
          </a:bodyPr>
          <a:lstStyle/>
          <a:p>
            <a:pPr algn="just">
              <a:lnSpc>
                <a:spcPct val="120000"/>
              </a:lnSpc>
              <a:spcBef>
                <a:spcPts val="1200"/>
              </a:spcBef>
            </a:pPr>
            <a:r>
              <a:rPr lang="en-US" dirty="0" smtClean="0"/>
              <a:t>The Contractor shall include in the program to be submitted for the execution of the Works an alleviation program for Site staff and labor and their families in respect of STI  and STD including HIV/AIDS. </a:t>
            </a:r>
          </a:p>
          <a:p>
            <a:pPr algn="just">
              <a:lnSpc>
                <a:spcPct val="120000"/>
              </a:lnSpc>
              <a:spcBef>
                <a:spcPts val="1200"/>
              </a:spcBef>
            </a:pPr>
            <a:r>
              <a:rPr lang="en-US" dirty="0" smtClean="0"/>
              <a:t>The program shall include provision of a detailed cost estimate with supporting documentation. Payment to the Contractor for preparation and implementation this program shall not exceed the Provisional Sum dedicated for this purpose.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6.8 Contractor’s Superintendence</a:t>
            </a:r>
            <a:endParaRPr lang="en-US" dirty="0"/>
          </a:p>
        </p:txBody>
      </p:sp>
      <p:sp>
        <p:nvSpPr>
          <p:cNvPr id="3" name="Content Placeholder 2"/>
          <p:cNvSpPr>
            <a:spLocks noGrp="1"/>
          </p:cNvSpPr>
          <p:nvPr>
            <p:ph idx="1"/>
          </p:nvPr>
        </p:nvSpPr>
        <p:spPr/>
        <p:txBody>
          <a:bodyPr>
            <a:normAutofit/>
          </a:bodyPr>
          <a:lstStyle/>
          <a:p>
            <a:pPr algn="just">
              <a:lnSpc>
                <a:spcPct val="120000"/>
              </a:lnSpc>
              <a:spcBef>
                <a:spcPts val="1200"/>
              </a:spcBef>
            </a:pPr>
            <a:r>
              <a:rPr lang="en-US" dirty="0" smtClean="0"/>
              <a:t>The Contractor shall provide all necessary superintendence to </a:t>
            </a:r>
            <a:r>
              <a:rPr lang="en-US" b="1" u="sng" dirty="0" smtClean="0"/>
              <a:t>plan, arrange, direct, manage, inspect and </a:t>
            </a:r>
            <a:r>
              <a:rPr lang="en-US" dirty="0" smtClean="0"/>
              <a:t>test the work.</a:t>
            </a:r>
          </a:p>
          <a:p>
            <a:pPr algn="just">
              <a:lnSpc>
                <a:spcPct val="120000"/>
              </a:lnSpc>
              <a:spcBef>
                <a:spcPts val="1200"/>
              </a:spcBef>
            </a:pPr>
            <a:r>
              <a:rPr lang="en-US" dirty="0" smtClean="0"/>
              <a:t>Superintendence shall be given by a sufficient number of persons having adequate knowledge of the language for </a:t>
            </a:r>
            <a:r>
              <a:rPr lang="en-US" b="1" u="sng" dirty="0" smtClean="0"/>
              <a:t>communications</a:t>
            </a:r>
            <a:r>
              <a:rPr lang="en-US" dirty="0" smtClean="0"/>
              <a:t> </a:t>
            </a:r>
            <a:r>
              <a:rPr lang="en-US" i="1" dirty="0" smtClean="0"/>
              <a:t>and of the </a:t>
            </a:r>
            <a:r>
              <a:rPr lang="en-US" b="1" u="sng" dirty="0" smtClean="0"/>
              <a:t>operations</a:t>
            </a:r>
            <a:r>
              <a:rPr lang="en-US" i="1" dirty="0" smtClean="0"/>
              <a:t> to be carried out</a:t>
            </a:r>
            <a:r>
              <a:rPr lang="en-US" dirty="0" smtClean="0"/>
              <a:t>.</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6.9 Contractor’s Personnel</a:t>
            </a:r>
            <a:endParaRPr lang="en-US" dirty="0"/>
          </a:p>
        </p:txBody>
      </p:sp>
      <p:sp>
        <p:nvSpPr>
          <p:cNvPr id="3" name="Content Placeholder 2"/>
          <p:cNvSpPr>
            <a:spLocks noGrp="1"/>
          </p:cNvSpPr>
          <p:nvPr>
            <p:ph idx="1"/>
          </p:nvPr>
        </p:nvSpPr>
        <p:spPr/>
        <p:txBody>
          <a:bodyPr>
            <a:normAutofit fontScale="85000" lnSpcReduction="10000"/>
          </a:bodyPr>
          <a:lstStyle/>
          <a:p>
            <a:pPr>
              <a:lnSpc>
                <a:spcPct val="120000"/>
              </a:lnSpc>
              <a:spcBef>
                <a:spcPts val="1200"/>
              </a:spcBef>
            </a:pPr>
            <a:r>
              <a:rPr lang="en-US" dirty="0" smtClean="0"/>
              <a:t>The Contractor’s Personnel shall be appropriately </a:t>
            </a:r>
            <a:r>
              <a:rPr lang="en-US" b="1" u="sng" dirty="0" smtClean="0"/>
              <a:t>qualified</a:t>
            </a:r>
            <a:r>
              <a:rPr lang="en-US" dirty="0" smtClean="0"/>
              <a:t>, skilled and experienced in their respective trades. </a:t>
            </a:r>
          </a:p>
          <a:p>
            <a:pPr>
              <a:lnSpc>
                <a:spcPct val="120000"/>
              </a:lnSpc>
              <a:spcBef>
                <a:spcPts val="1200"/>
              </a:spcBef>
            </a:pPr>
            <a:r>
              <a:rPr lang="en-US" dirty="0" smtClean="0"/>
              <a:t>The Engineer may require the Contractor to </a:t>
            </a:r>
            <a:r>
              <a:rPr lang="en-US" b="1" u="sng" dirty="0" smtClean="0"/>
              <a:t>remove</a:t>
            </a:r>
            <a:r>
              <a:rPr lang="en-US" dirty="0" smtClean="0"/>
              <a:t> any person employed on the Site or Works, including the Contractor’s Representative if applicable, who:</a:t>
            </a:r>
          </a:p>
          <a:p>
            <a:pPr>
              <a:lnSpc>
                <a:spcPct val="120000"/>
              </a:lnSpc>
              <a:spcBef>
                <a:spcPts val="1200"/>
              </a:spcBef>
              <a:buNone/>
            </a:pPr>
            <a:r>
              <a:rPr lang="en-US" dirty="0" smtClean="0"/>
              <a:t>(a) persists in any </a:t>
            </a:r>
            <a:r>
              <a:rPr lang="en-US" sz="3100" b="1" u="sng" dirty="0" smtClean="0"/>
              <a:t>misconduct</a:t>
            </a:r>
            <a:r>
              <a:rPr lang="en-US" dirty="0" smtClean="0"/>
              <a:t> or lack of care,</a:t>
            </a:r>
          </a:p>
          <a:p>
            <a:pPr>
              <a:lnSpc>
                <a:spcPct val="120000"/>
              </a:lnSpc>
              <a:spcBef>
                <a:spcPts val="1200"/>
              </a:spcBef>
              <a:buNone/>
            </a:pPr>
            <a:r>
              <a:rPr lang="en-US" dirty="0" smtClean="0"/>
              <a:t>(b) carries out duties</a:t>
            </a:r>
            <a:r>
              <a:rPr lang="en-US" sz="3100" b="1" u="sng" dirty="0" smtClean="0"/>
              <a:t> incompetently </a:t>
            </a:r>
            <a:r>
              <a:rPr lang="en-US" dirty="0" smtClean="0"/>
              <a:t>or negligently,</a:t>
            </a:r>
          </a:p>
          <a:p>
            <a:pPr>
              <a:lnSpc>
                <a:spcPct val="120000"/>
              </a:lnSpc>
              <a:spcBef>
                <a:spcPts val="1200"/>
              </a:spcBef>
              <a:buNone/>
            </a:pPr>
            <a:r>
              <a:rPr lang="en-US" dirty="0" smtClean="0"/>
              <a:t>(c) </a:t>
            </a:r>
            <a:r>
              <a:rPr lang="en-US" sz="3100" b="1" u="sng" dirty="0" smtClean="0"/>
              <a:t>fails</a:t>
            </a:r>
            <a:r>
              <a:rPr lang="en-US" dirty="0" smtClean="0"/>
              <a:t> to conform with any provisions of the Contract, or</a:t>
            </a:r>
          </a:p>
          <a:p>
            <a:pPr>
              <a:lnSpc>
                <a:spcPct val="120000"/>
              </a:lnSpc>
              <a:spcBef>
                <a:spcPts val="1200"/>
              </a:spcBef>
              <a:buNone/>
            </a:pPr>
            <a:r>
              <a:rPr lang="en-US" dirty="0" smtClean="0"/>
              <a:t>(d) persists in any conduct which is </a:t>
            </a:r>
            <a:r>
              <a:rPr lang="en-US" sz="3100" b="1" u="sng" dirty="0" smtClean="0"/>
              <a:t>prejudicial to safety</a:t>
            </a:r>
            <a:r>
              <a:rPr lang="en-US" dirty="0" smtClean="0"/>
              <a:t>, health, or the protection of the environment.</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6.10 Records of Contractor’s Personnel and Equipment</a:t>
            </a:r>
            <a:endParaRPr lang="en-US" dirty="0"/>
          </a:p>
        </p:txBody>
      </p:sp>
      <p:sp>
        <p:nvSpPr>
          <p:cNvPr id="3" name="Content Placeholder 2"/>
          <p:cNvSpPr>
            <a:spLocks noGrp="1"/>
          </p:cNvSpPr>
          <p:nvPr>
            <p:ph idx="1"/>
          </p:nvPr>
        </p:nvSpPr>
        <p:spPr/>
        <p:txBody>
          <a:bodyPr>
            <a:normAutofit/>
          </a:bodyPr>
          <a:lstStyle/>
          <a:p>
            <a:pPr algn="just">
              <a:lnSpc>
                <a:spcPct val="110000"/>
              </a:lnSpc>
              <a:spcBef>
                <a:spcPts val="1200"/>
              </a:spcBef>
            </a:pPr>
            <a:r>
              <a:rPr lang="en-US" dirty="0" smtClean="0"/>
              <a:t>The Contractor shall submit, to the Engineer, details showing the number of each class of Contractor’s Personnel and of each type of Contractor’s Equipment on the Site. </a:t>
            </a:r>
          </a:p>
          <a:p>
            <a:pPr algn="just">
              <a:lnSpc>
                <a:spcPct val="110000"/>
              </a:lnSpc>
              <a:spcBef>
                <a:spcPts val="1200"/>
              </a:spcBef>
            </a:pPr>
            <a:r>
              <a:rPr lang="en-US" dirty="0" smtClean="0"/>
              <a:t>Details shall be submitted each calendar </a:t>
            </a:r>
            <a:r>
              <a:rPr lang="en-US" b="1" u="sng" dirty="0" smtClean="0"/>
              <a:t>month</a:t>
            </a:r>
            <a:r>
              <a:rPr lang="en-US" dirty="0" smtClean="0"/>
              <a:t>, in a form approved by the Engineer.</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6.11 Disorderly Conduct</a:t>
            </a:r>
            <a:endParaRPr lang="en-US" dirty="0"/>
          </a:p>
        </p:txBody>
      </p:sp>
      <p:sp>
        <p:nvSpPr>
          <p:cNvPr id="3" name="Content Placeholder 2"/>
          <p:cNvSpPr>
            <a:spLocks noGrp="1"/>
          </p:cNvSpPr>
          <p:nvPr>
            <p:ph idx="1"/>
          </p:nvPr>
        </p:nvSpPr>
        <p:spPr/>
        <p:txBody>
          <a:bodyPr>
            <a:normAutofit/>
          </a:bodyPr>
          <a:lstStyle/>
          <a:p>
            <a:pPr algn="just">
              <a:lnSpc>
                <a:spcPct val="110000"/>
              </a:lnSpc>
              <a:spcBef>
                <a:spcPts val="1200"/>
              </a:spcBef>
            </a:pPr>
            <a:r>
              <a:rPr lang="en-US" dirty="0" smtClean="0"/>
              <a:t>The Contractor shall prevent any unlawful, riotous or disorderly conduct by the Contractor’s Personnel, and to preserve peace and protection of persons and property on and near the Site.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6.12 Foreign Personnel</a:t>
            </a:r>
            <a:endParaRPr lang="en-US" dirty="0"/>
          </a:p>
        </p:txBody>
      </p:sp>
      <p:sp>
        <p:nvSpPr>
          <p:cNvPr id="3" name="Content Placeholder 2"/>
          <p:cNvSpPr>
            <a:spLocks noGrp="1"/>
          </p:cNvSpPr>
          <p:nvPr>
            <p:ph idx="1"/>
          </p:nvPr>
        </p:nvSpPr>
        <p:spPr>
          <a:xfrm>
            <a:off x="457200" y="1219200"/>
            <a:ext cx="8229600" cy="5181600"/>
          </a:xfrm>
        </p:spPr>
        <p:txBody>
          <a:bodyPr>
            <a:noAutofit/>
          </a:bodyPr>
          <a:lstStyle/>
          <a:p>
            <a:pPr algn="just">
              <a:spcBef>
                <a:spcPts val="600"/>
              </a:spcBef>
            </a:pPr>
            <a:r>
              <a:rPr lang="en-US" sz="2400" dirty="0" smtClean="0"/>
              <a:t>The Contractor may bring in to the country any foreign personnel. </a:t>
            </a:r>
          </a:p>
          <a:p>
            <a:pPr algn="just">
              <a:spcBef>
                <a:spcPts val="600"/>
              </a:spcBef>
            </a:pPr>
            <a:r>
              <a:rPr lang="en-US" sz="2400" dirty="0" smtClean="0"/>
              <a:t>Ensure that these personnel are provided with the visas and work permits. </a:t>
            </a:r>
          </a:p>
          <a:p>
            <a:pPr algn="just">
              <a:spcBef>
                <a:spcPts val="600"/>
              </a:spcBef>
            </a:pPr>
            <a:r>
              <a:rPr lang="en-US" sz="2400" dirty="0" smtClean="0"/>
              <a:t>The Employer will use his best endeavors in a timely manner to assist the Contractor in obtaining any local permission required.</a:t>
            </a:r>
          </a:p>
          <a:p>
            <a:pPr algn="just">
              <a:spcBef>
                <a:spcPts val="600"/>
              </a:spcBef>
            </a:pPr>
            <a:r>
              <a:rPr lang="en-US" sz="2400" dirty="0" smtClean="0"/>
              <a:t>The Contractor shall be responsible for the return of these personnel to their domicile. </a:t>
            </a:r>
          </a:p>
          <a:p>
            <a:pPr algn="just">
              <a:spcBef>
                <a:spcPts val="600"/>
              </a:spcBef>
            </a:pPr>
            <a:r>
              <a:rPr lang="en-US" sz="2400" dirty="0" smtClean="0"/>
              <a:t>In the event of the death of any of these personnel or members of their families, the Contractor shall be responsible for making the arrangements for their return or burial.</a:t>
            </a:r>
            <a:endParaRPr lang="en-US" sz="24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6.13 Supply of Foodstuffs</a:t>
            </a:r>
            <a:endParaRPr lang="en-US" dirty="0"/>
          </a:p>
        </p:txBody>
      </p:sp>
      <p:sp>
        <p:nvSpPr>
          <p:cNvPr id="3" name="Content Placeholder 2"/>
          <p:cNvSpPr>
            <a:spLocks noGrp="1"/>
          </p:cNvSpPr>
          <p:nvPr>
            <p:ph idx="1"/>
          </p:nvPr>
        </p:nvSpPr>
        <p:spPr/>
        <p:txBody>
          <a:bodyPr/>
          <a:lstStyle/>
          <a:p>
            <a:pPr>
              <a:lnSpc>
                <a:spcPct val="150000"/>
              </a:lnSpc>
            </a:pPr>
            <a:r>
              <a:rPr lang="en-US" dirty="0" smtClean="0"/>
              <a:t>The Contractor shall arrange for the provision of a sufficient supply of suitable food.</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6.14 Supply of Water</a:t>
            </a:r>
            <a:endParaRPr lang="en-US" dirty="0"/>
          </a:p>
        </p:txBody>
      </p:sp>
      <p:sp>
        <p:nvSpPr>
          <p:cNvPr id="3" name="Content Placeholder 2"/>
          <p:cNvSpPr>
            <a:spLocks noGrp="1"/>
          </p:cNvSpPr>
          <p:nvPr>
            <p:ph idx="1"/>
          </p:nvPr>
        </p:nvSpPr>
        <p:spPr/>
        <p:txBody>
          <a:bodyPr/>
          <a:lstStyle/>
          <a:p>
            <a:pPr>
              <a:lnSpc>
                <a:spcPct val="150000"/>
              </a:lnSpc>
            </a:pPr>
            <a:r>
              <a:rPr lang="en-US" dirty="0" smtClean="0"/>
              <a:t>The Contractor shall provide on the Site an adequate supply of drinking and other water for the use of the Contractor’s Personnel.</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b="1" dirty="0" smtClean="0"/>
              <a:t>6.15 Measures against Insect and Pest Nuisance</a:t>
            </a:r>
            <a:endParaRPr lang="en-US" sz="3200" dirty="0"/>
          </a:p>
        </p:txBody>
      </p:sp>
      <p:sp>
        <p:nvSpPr>
          <p:cNvPr id="3" name="Content Placeholder 2"/>
          <p:cNvSpPr>
            <a:spLocks noGrp="1"/>
          </p:cNvSpPr>
          <p:nvPr>
            <p:ph idx="1"/>
          </p:nvPr>
        </p:nvSpPr>
        <p:spPr/>
        <p:txBody>
          <a:bodyPr/>
          <a:lstStyle/>
          <a:p>
            <a:pPr>
              <a:lnSpc>
                <a:spcPct val="150000"/>
              </a:lnSpc>
            </a:pPr>
            <a:r>
              <a:rPr lang="en-US" dirty="0" smtClean="0"/>
              <a:t>The Contractor shall protect the Contractor’s Personnel employed on the Site from insect and pest nuisance, and to reduce their danger to health. </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6.16 Alcoholic Liquor or Drugs</a:t>
            </a:r>
            <a:endParaRPr lang="en-US" dirty="0"/>
          </a:p>
        </p:txBody>
      </p:sp>
      <p:sp>
        <p:nvSpPr>
          <p:cNvPr id="3" name="Content Placeholder 2"/>
          <p:cNvSpPr>
            <a:spLocks noGrp="1"/>
          </p:cNvSpPr>
          <p:nvPr>
            <p:ph idx="1"/>
          </p:nvPr>
        </p:nvSpPr>
        <p:spPr/>
        <p:txBody>
          <a:bodyPr/>
          <a:lstStyle/>
          <a:p>
            <a:pPr>
              <a:lnSpc>
                <a:spcPct val="150000"/>
              </a:lnSpc>
            </a:pPr>
            <a:r>
              <a:rPr lang="en-US" dirty="0" smtClean="0"/>
              <a:t>The Contractor shall not, otherwise than in accordance with the Laws of the Country, import, sell, give, barter or otherwise dispose of any alcoholic liquor or drugs, or permit or allow importation, sale, gift, barter or disposal thereto by Contractor’s Personnel.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1.5 Priority </a:t>
            </a:r>
            <a:r>
              <a:rPr lang="en-US" b="1" dirty="0">
                <a:solidFill>
                  <a:srgbClr val="C00000"/>
                </a:solidFill>
              </a:rPr>
              <a:t>of Documents</a:t>
            </a:r>
            <a:endParaRPr lang="en-US" dirty="0">
              <a:solidFill>
                <a:srgbClr val="C00000"/>
              </a:solidFill>
            </a:endParaRPr>
          </a:p>
        </p:txBody>
      </p:sp>
      <p:sp>
        <p:nvSpPr>
          <p:cNvPr id="3" name="Content Placeholder 2"/>
          <p:cNvSpPr>
            <a:spLocks noGrp="1"/>
          </p:cNvSpPr>
          <p:nvPr>
            <p:ph idx="1"/>
          </p:nvPr>
        </p:nvSpPr>
        <p:spPr>
          <a:xfrm>
            <a:off x="457200" y="1295400"/>
            <a:ext cx="8229600" cy="5257800"/>
          </a:xfrm>
        </p:spPr>
        <p:txBody>
          <a:bodyPr>
            <a:normAutofit/>
          </a:bodyPr>
          <a:lstStyle/>
          <a:p>
            <a:pPr marL="457200" indent="-457200">
              <a:spcBef>
                <a:spcPts val="1200"/>
              </a:spcBef>
              <a:buFont typeface="+mj-lt"/>
              <a:buAutoNum type="arabicPeriod"/>
            </a:pPr>
            <a:r>
              <a:rPr lang="en-US" sz="2400" dirty="0" smtClean="0">
                <a:solidFill>
                  <a:srgbClr val="C00000"/>
                </a:solidFill>
              </a:rPr>
              <a:t>the </a:t>
            </a:r>
            <a:r>
              <a:rPr lang="en-US" sz="2400" dirty="0">
                <a:solidFill>
                  <a:srgbClr val="C00000"/>
                </a:solidFill>
              </a:rPr>
              <a:t>Contract Agreement </a:t>
            </a:r>
            <a:r>
              <a:rPr lang="en-US" sz="2400" dirty="0" smtClean="0">
                <a:solidFill>
                  <a:srgbClr val="C00000"/>
                </a:solidFill>
              </a:rPr>
              <a:t>,</a:t>
            </a:r>
            <a:endParaRPr lang="en-US" sz="2400" dirty="0">
              <a:solidFill>
                <a:srgbClr val="C00000"/>
              </a:solidFill>
            </a:endParaRPr>
          </a:p>
          <a:p>
            <a:pPr marL="457200" indent="-457200">
              <a:spcBef>
                <a:spcPts val="1200"/>
              </a:spcBef>
              <a:buFont typeface="+mj-lt"/>
              <a:buAutoNum type="arabicPeriod"/>
            </a:pPr>
            <a:r>
              <a:rPr lang="en-US" sz="2400" dirty="0" smtClean="0">
                <a:solidFill>
                  <a:srgbClr val="C00000"/>
                </a:solidFill>
              </a:rPr>
              <a:t>the </a:t>
            </a:r>
            <a:r>
              <a:rPr lang="en-US" sz="2400" dirty="0">
                <a:solidFill>
                  <a:srgbClr val="C00000"/>
                </a:solidFill>
              </a:rPr>
              <a:t>Letter of Acceptance,</a:t>
            </a:r>
          </a:p>
          <a:p>
            <a:pPr marL="457200" indent="-457200">
              <a:spcBef>
                <a:spcPts val="1200"/>
              </a:spcBef>
              <a:buFont typeface="+mj-lt"/>
              <a:buAutoNum type="arabicPeriod"/>
            </a:pPr>
            <a:r>
              <a:rPr lang="en-US" sz="2400" dirty="0" smtClean="0">
                <a:solidFill>
                  <a:srgbClr val="C00000"/>
                </a:solidFill>
              </a:rPr>
              <a:t>the </a:t>
            </a:r>
            <a:r>
              <a:rPr lang="en-US" sz="2400" dirty="0">
                <a:solidFill>
                  <a:srgbClr val="C00000"/>
                </a:solidFill>
              </a:rPr>
              <a:t>Letter of Tender,</a:t>
            </a:r>
          </a:p>
          <a:p>
            <a:pPr marL="457200" indent="-457200">
              <a:spcBef>
                <a:spcPts val="1200"/>
              </a:spcBef>
              <a:buFont typeface="+mj-lt"/>
              <a:buAutoNum type="arabicPeriod"/>
            </a:pPr>
            <a:r>
              <a:rPr lang="en-US" sz="2400" dirty="0" smtClean="0">
                <a:solidFill>
                  <a:srgbClr val="007635"/>
                </a:solidFill>
              </a:rPr>
              <a:t>the </a:t>
            </a:r>
            <a:r>
              <a:rPr lang="en-US" sz="2400" dirty="0">
                <a:solidFill>
                  <a:srgbClr val="007635"/>
                </a:solidFill>
              </a:rPr>
              <a:t>Particular </a:t>
            </a:r>
            <a:r>
              <a:rPr lang="en-US" sz="2400" dirty="0" smtClean="0">
                <a:solidFill>
                  <a:srgbClr val="007635"/>
                </a:solidFill>
              </a:rPr>
              <a:t>Conditions,</a:t>
            </a:r>
            <a:endParaRPr lang="en-US" sz="2400" dirty="0">
              <a:solidFill>
                <a:srgbClr val="007635"/>
              </a:solidFill>
            </a:endParaRPr>
          </a:p>
          <a:p>
            <a:pPr marL="457200" indent="-457200">
              <a:spcBef>
                <a:spcPts val="1200"/>
              </a:spcBef>
              <a:buFont typeface="+mj-lt"/>
              <a:buAutoNum type="arabicPeriod"/>
            </a:pPr>
            <a:r>
              <a:rPr lang="en-US" sz="2400" dirty="0" smtClean="0">
                <a:solidFill>
                  <a:srgbClr val="007635"/>
                </a:solidFill>
              </a:rPr>
              <a:t>these </a:t>
            </a:r>
            <a:r>
              <a:rPr lang="en-US" sz="2400" dirty="0">
                <a:solidFill>
                  <a:srgbClr val="007635"/>
                </a:solidFill>
              </a:rPr>
              <a:t>General Conditions,</a:t>
            </a:r>
          </a:p>
          <a:p>
            <a:pPr marL="457200" indent="-457200">
              <a:spcBef>
                <a:spcPts val="1200"/>
              </a:spcBef>
              <a:buFont typeface="+mj-lt"/>
              <a:buAutoNum type="arabicPeriod"/>
            </a:pPr>
            <a:r>
              <a:rPr lang="en-US" sz="2400" dirty="0" smtClean="0">
                <a:solidFill>
                  <a:srgbClr val="004A82"/>
                </a:solidFill>
              </a:rPr>
              <a:t>the </a:t>
            </a:r>
            <a:r>
              <a:rPr lang="en-US" sz="2400" dirty="0">
                <a:solidFill>
                  <a:srgbClr val="004A82"/>
                </a:solidFill>
              </a:rPr>
              <a:t>Specification,</a:t>
            </a:r>
          </a:p>
          <a:p>
            <a:pPr marL="457200" indent="-457200">
              <a:spcBef>
                <a:spcPts val="1200"/>
              </a:spcBef>
              <a:buFont typeface="+mj-lt"/>
              <a:buAutoNum type="arabicPeriod"/>
            </a:pPr>
            <a:r>
              <a:rPr lang="en-US" sz="2400" dirty="0" smtClean="0">
                <a:solidFill>
                  <a:srgbClr val="004A82"/>
                </a:solidFill>
              </a:rPr>
              <a:t>the </a:t>
            </a:r>
            <a:r>
              <a:rPr lang="en-US" sz="2400" dirty="0">
                <a:solidFill>
                  <a:srgbClr val="004A82"/>
                </a:solidFill>
              </a:rPr>
              <a:t>Drawings, and</a:t>
            </a:r>
          </a:p>
          <a:p>
            <a:pPr marL="457200" indent="-457200">
              <a:spcBef>
                <a:spcPts val="1200"/>
              </a:spcBef>
              <a:buFont typeface="+mj-lt"/>
              <a:buAutoNum type="arabicPeriod"/>
            </a:pPr>
            <a:r>
              <a:rPr lang="en-US" sz="2400" dirty="0" smtClean="0">
                <a:solidFill>
                  <a:srgbClr val="004A82"/>
                </a:solidFill>
              </a:rPr>
              <a:t>the </a:t>
            </a:r>
            <a:r>
              <a:rPr lang="en-US" sz="2400" dirty="0">
                <a:solidFill>
                  <a:srgbClr val="004A82"/>
                </a:solidFill>
              </a:rPr>
              <a:t>Schedules and any other documents forming part of the Contract.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6.17 Arms and Ammunition</a:t>
            </a:r>
            <a:endParaRPr lang="en-US" dirty="0"/>
          </a:p>
        </p:txBody>
      </p:sp>
      <p:sp>
        <p:nvSpPr>
          <p:cNvPr id="3" name="Content Placeholder 2"/>
          <p:cNvSpPr>
            <a:spLocks noGrp="1"/>
          </p:cNvSpPr>
          <p:nvPr>
            <p:ph idx="1"/>
          </p:nvPr>
        </p:nvSpPr>
        <p:spPr/>
        <p:txBody>
          <a:bodyPr/>
          <a:lstStyle/>
          <a:p>
            <a:pPr>
              <a:lnSpc>
                <a:spcPct val="150000"/>
              </a:lnSpc>
            </a:pPr>
            <a:r>
              <a:rPr lang="en-US" dirty="0" smtClean="0"/>
              <a:t>The Contractor shall not give, barter, or otherwise dispose of any arms or ammunition of any kind, or allow Contractor’s Personnel to do so.</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6.18 Festivals and Religious Customs</a:t>
            </a:r>
            <a:endParaRPr lang="en-US" dirty="0"/>
          </a:p>
        </p:txBody>
      </p:sp>
      <p:sp>
        <p:nvSpPr>
          <p:cNvPr id="3" name="Content Placeholder 2"/>
          <p:cNvSpPr>
            <a:spLocks noGrp="1"/>
          </p:cNvSpPr>
          <p:nvPr>
            <p:ph idx="1"/>
          </p:nvPr>
        </p:nvSpPr>
        <p:spPr/>
        <p:txBody>
          <a:bodyPr/>
          <a:lstStyle/>
          <a:p>
            <a:pPr>
              <a:lnSpc>
                <a:spcPct val="150000"/>
              </a:lnSpc>
            </a:pPr>
            <a:r>
              <a:rPr lang="en-US" dirty="0" smtClean="0"/>
              <a:t>The Contractor shall respect the Country’s recognized festivals, days of rest and religious or other customs.</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6.19 Funeral Arrangements</a:t>
            </a:r>
            <a:endParaRPr lang="en-US" dirty="0"/>
          </a:p>
        </p:txBody>
      </p:sp>
      <p:sp>
        <p:nvSpPr>
          <p:cNvPr id="3" name="Content Placeholder 2"/>
          <p:cNvSpPr>
            <a:spLocks noGrp="1"/>
          </p:cNvSpPr>
          <p:nvPr>
            <p:ph idx="1"/>
          </p:nvPr>
        </p:nvSpPr>
        <p:spPr/>
        <p:txBody>
          <a:bodyPr/>
          <a:lstStyle/>
          <a:p>
            <a:pPr>
              <a:lnSpc>
                <a:spcPct val="150000"/>
              </a:lnSpc>
            </a:pPr>
            <a:r>
              <a:rPr lang="en-US" dirty="0" smtClean="0"/>
              <a:t>The Contractor shall be responsible for making any funeral arrangements for any of his local employees who may die while engaged upon the Works.</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6.20 Prohibition of Forced or Compulsory Labor</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The contractor shall not employ “forced or compulsory labor” in any form.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6.21 Prohibition of Harmful Child Labor</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The Contractor shall not employ any child to perform any work that is economically exploitative, or is likely to be hazardous to, or to interfere with, the child’s education, or to be harmful to the child’s health or physical, mental, spiritual, moral, or social development.</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6.22 Employment Records of Workers</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a:lnSpc>
                <a:spcPct val="130000"/>
              </a:lnSpc>
              <a:spcBef>
                <a:spcPts val="1800"/>
              </a:spcBef>
            </a:pPr>
            <a:r>
              <a:rPr lang="en-US" sz="2800" dirty="0" smtClean="0"/>
              <a:t>The Contractor shall keep complete records of the employment. </a:t>
            </a:r>
          </a:p>
          <a:p>
            <a:pPr>
              <a:lnSpc>
                <a:spcPct val="130000"/>
              </a:lnSpc>
              <a:spcBef>
                <a:spcPts val="1800"/>
              </a:spcBef>
            </a:pPr>
            <a:r>
              <a:rPr lang="en-US" sz="2800" dirty="0" smtClean="0"/>
              <a:t>The records shall include the names, ages, genders, hours worked and wages paid to all workers. </a:t>
            </a:r>
          </a:p>
          <a:p>
            <a:pPr>
              <a:lnSpc>
                <a:spcPct val="130000"/>
              </a:lnSpc>
              <a:spcBef>
                <a:spcPts val="1800"/>
              </a:spcBef>
            </a:pPr>
            <a:r>
              <a:rPr lang="en-US" sz="2800" dirty="0" smtClean="0"/>
              <a:t>These records shall be summarized on a monthly basis.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762999" cy="1362075"/>
          </a:xfrm>
        </p:spPr>
        <p:txBody>
          <a:bodyPr/>
          <a:lstStyle/>
          <a:p>
            <a:r>
              <a:rPr lang="en-US" dirty="0" smtClean="0"/>
              <a:t>7. </a:t>
            </a:r>
            <a:r>
              <a:rPr lang="en-US" sz="3600" dirty="0" smtClean="0"/>
              <a:t>Plant, Materials and Workmanship</a:t>
            </a:r>
            <a:endParaRPr lang="en-US" sz="3600"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7.1 Manner of Execution</a:t>
            </a:r>
            <a:endParaRPr lang="en-US" dirty="0"/>
          </a:p>
        </p:txBody>
      </p:sp>
      <p:sp>
        <p:nvSpPr>
          <p:cNvPr id="3" name="Content Placeholder 2"/>
          <p:cNvSpPr>
            <a:spLocks noGrp="1"/>
          </p:cNvSpPr>
          <p:nvPr>
            <p:ph idx="1"/>
          </p:nvPr>
        </p:nvSpPr>
        <p:spPr/>
        <p:txBody>
          <a:bodyPr>
            <a:normAutofit/>
          </a:bodyPr>
          <a:lstStyle/>
          <a:p>
            <a:r>
              <a:rPr lang="en-US" sz="2800" dirty="0" smtClean="0"/>
              <a:t>The Contractor shall carry out the manufacture of Plant, the production and manufacture of Materials, and all other execution of the Works:</a:t>
            </a:r>
          </a:p>
          <a:p>
            <a:pPr>
              <a:buNone/>
            </a:pPr>
            <a:r>
              <a:rPr lang="en-US" sz="2800" dirty="0" smtClean="0"/>
              <a:t>(a) in the </a:t>
            </a:r>
            <a:r>
              <a:rPr lang="en-US" sz="2600" b="1" u="sng" dirty="0" smtClean="0"/>
              <a:t>manner specified </a:t>
            </a:r>
            <a:r>
              <a:rPr lang="en-US" sz="2800" dirty="0" smtClean="0"/>
              <a:t>in the Contract,</a:t>
            </a:r>
          </a:p>
          <a:p>
            <a:pPr>
              <a:buNone/>
            </a:pPr>
            <a:r>
              <a:rPr lang="en-US" sz="2800" dirty="0" smtClean="0"/>
              <a:t>(b) in a </a:t>
            </a:r>
            <a:r>
              <a:rPr lang="en-US" sz="2600" b="1" u="sng" dirty="0" smtClean="0"/>
              <a:t>proper workmanlike </a:t>
            </a:r>
            <a:r>
              <a:rPr lang="en-US" sz="2800" dirty="0" smtClean="0"/>
              <a:t>and careful manner, and</a:t>
            </a:r>
          </a:p>
          <a:p>
            <a:pPr>
              <a:buNone/>
            </a:pPr>
            <a:r>
              <a:rPr lang="en-US" sz="2800" dirty="0" smtClean="0"/>
              <a:t>(c) with </a:t>
            </a:r>
            <a:r>
              <a:rPr lang="en-US" sz="2600" b="1" u="sng" dirty="0" smtClean="0"/>
              <a:t>properly equipped facilities </a:t>
            </a:r>
            <a:r>
              <a:rPr lang="en-US" sz="2800" dirty="0" smtClean="0"/>
              <a:t>and non-hazardous Materials.</a:t>
            </a:r>
            <a:endParaRPr lang="en-US" sz="28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7.2 Samples</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smtClean="0"/>
              <a:t>The Contractor shall submit the following samples of Materials to the Engineer for consent:</a:t>
            </a:r>
          </a:p>
          <a:p>
            <a:pPr>
              <a:buNone/>
            </a:pPr>
            <a:r>
              <a:rPr lang="en-US" dirty="0" smtClean="0"/>
              <a:t>(a) manufacturer’s </a:t>
            </a:r>
            <a:r>
              <a:rPr lang="en-US" sz="2600" b="1" u="sng" dirty="0" smtClean="0"/>
              <a:t>standard samples </a:t>
            </a:r>
            <a:r>
              <a:rPr lang="en-US" dirty="0" smtClean="0"/>
              <a:t>of Materials and samples specified in the Contract, and</a:t>
            </a:r>
          </a:p>
          <a:p>
            <a:pPr>
              <a:buNone/>
            </a:pPr>
            <a:r>
              <a:rPr lang="en-US" dirty="0" smtClean="0"/>
              <a:t>(b) </a:t>
            </a:r>
            <a:r>
              <a:rPr lang="en-US" sz="2600" b="1" u="sng" dirty="0" smtClean="0"/>
              <a:t>additional samples </a:t>
            </a:r>
            <a:r>
              <a:rPr lang="en-US" dirty="0" smtClean="0"/>
              <a:t>instructed by the Engineer as a Variation.</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7.3 Inspection</a:t>
            </a:r>
            <a:endParaRPr lang="en-US" dirty="0"/>
          </a:p>
        </p:txBody>
      </p:sp>
      <p:sp>
        <p:nvSpPr>
          <p:cNvPr id="3" name="Content Placeholder 2"/>
          <p:cNvSpPr>
            <a:spLocks noGrp="1"/>
          </p:cNvSpPr>
          <p:nvPr>
            <p:ph idx="1"/>
          </p:nvPr>
        </p:nvSpPr>
        <p:spPr>
          <a:xfrm>
            <a:off x="457200" y="1295400"/>
            <a:ext cx="8229600" cy="5181600"/>
          </a:xfrm>
        </p:spPr>
        <p:txBody>
          <a:bodyPr>
            <a:normAutofit fontScale="70000" lnSpcReduction="20000"/>
          </a:bodyPr>
          <a:lstStyle/>
          <a:p>
            <a:pPr>
              <a:lnSpc>
                <a:spcPct val="120000"/>
              </a:lnSpc>
            </a:pPr>
            <a:r>
              <a:rPr lang="en-US" dirty="0" smtClean="0"/>
              <a:t>The Employer’s Personnel shall at all reasonable times:</a:t>
            </a:r>
          </a:p>
          <a:p>
            <a:pPr>
              <a:lnSpc>
                <a:spcPct val="120000"/>
              </a:lnSpc>
              <a:buNone/>
            </a:pPr>
            <a:r>
              <a:rPr lang="en-US" dirty="0" smtClean="0"/>
              <a:t>(a) have </a:t>
            </a:r>
            <a:r>
              <a:rPr lang="en-US" sz="3400" b="1" u="sng" dirty="0" smtClean="0"/>
              <a:t>full access </a:t>
            </a:r>
            <a:r>
              <a:rPr lang="en-US" dirty="0" smtClean="0"/>
              <a:t>to all parts of the Site and to all places from which natural Materials are being obtained, and</a:t>
            </a:r>
          </a:p>
          <a:p>
            <a:pPr>
              <a:lnSpc>
                <a:spcPct val="120000"/>
              </a:lnSpc>
              <a:buNone/>
            </a:pPr>
            <a:r>
              <a:rPr lang="en-US" dirty="0" smtClean="0"/>
              <a:t>(b) during production, manufacture and construction, be entitled to examine, inspect, measure and test the materials and workmanship, and to </a:t>
            </a:r>
            <a:r>
              <a:rPr lang="en-US" sz="3400" b="1" u="sng" dirty="0" smtClean="0"/>
              <a:t>check the progress </a:t>
            </a:r>
            <a:r>
              <a:rPr lang="en-US" dirty="0" smtClean="0"/>
              <a:t>of manufacture of Plant and production and manufacture of Materials.</a:t>
            </a:r>
          </a:p>
          <a:p>
            <a:pPr>
              <a:lnSpc>
                <a:spcPct val="120000"/>
              </a:lnSpc>
            </a:pPr>
            <a:r>
              <a:rPr lang="en-US" dirty="0" smtClean="0"/>
              <a:t>The Contractor shall give notice to the Engineer whenever any work is ready and </a:t>
            </a:r>
            <a:r>
              <a:rPr lang="en-US" sz="3400" b="1" u="sng" dirty="0" smtClean="0"/>
              <a:t>before it is covered up</a:t>
            </a:r>
            <a:r>
              <a:rPr lang="en-US" dirty="0" smtClean="0"/>
              <a:t>, put out of sight, or packaged for storage or transport. </a:t>
            </a:r>
          </a:p>
          <a:p>
            <a:pPr>
              <a:lnSpc>
                <a:spcPct val="120000"/>
              </a:lnSpc>
            </a:pPr>
            <a:r>
              <a:rPr lang="en-US" dirty="0" smtClean="0"/>
              <a:t>If the Contractor fails to give the notice, he shall, if and when required by the Engineer, </a:t>
            </a:r>
            <a:r>
              <a:rPr lang="en-US" sz="3700" b="1" u="sng" dirty="0" smtClean="0"/>
              <a:t>uncover the work </a:t>
            </a:r>
            <a:r>
              <a:rPr lang="en-US" dirty="0" smtClean="0"/>
              <a:t>and thereafter reinstate and make good, all at the Contractor’s cost.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5119</TotalTime>
  <Words>18082</Words>
  <Application>Microsoft Office PowerPoint</Application>
  <PresentationFormat>On-screen Show (4:3)</PresentationFormat>
  <Paragraphs>1102</Paragraphs>
  <Slides>250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250</vt:i4>
      </vt:variant>
    </vt:vector>
  </HeadingPairs>
  <TitlesOfParts>
    <vt:vector size="255" baseType="lpstr">
      <vt:lpstr>Arial</vt:lpstr>
      <vt:lpstr>Arial Black</vt:lpstr>
      <vt:lpstr>Calibri</vt:lpstr>
      <vt:lpstr>Office Theme</vt:lpstr>
      <vt:lpstr>Equation</vt:lpstr>
      <vt:lpstr>FIDIC Conditions of Contract for Construction</vt:lpstr>
      <vt:lpstr>1. GENERAL PROVISIONS</vt:lpstr>
      <vt:lpstr>1.1 Definitions1</vt:lpstr>
      <vt:lpstr>1.1 Definitions2</vt:lpstr>
      <vt:lpstr>1.2 Interpretation</vt:lpstr>
      <vt:lpstr>1.3 Communications</vt:lpstr>
      <vt:lpstr>1.3 Communications</vt:lpstr>
      <vt:lpstr>1.4 Law and Language</vt:lpstr>
      <vt:lpstr>1.5 Priority of Documents</vt:lpstr>
      <vt:lpstr>1.6 Contract Agreement</vt:lpstr>
      <vt:lpstr>1.7 Assignment</vt:lpstr>
      <vt:lpstr>1.8 Care and Supply of Documents</vt:lpstr>
      <vt:lpstr>1.9 Delayed Drawings or Instructions</vt:lpstr>
      <vt:lpstr>1.10 Employer’s Use of Contractor’s Documents</vt:lpstr>
      <vt:lpstr>1.11 Contractor’s Use of Employer’s Documents</vt:lpstr>
      <vt:lpstr>1.12 Confidential Details</vt:lpstr>
      <vt:lpstr>1.13 Compliance with Laws</vt:lpstr>
      <vt:lpstr>1.14 Joint and Several Liability</vt:lpstr>
      <vt:lpstr>1.15 Inspections and Audit by the Bank</vt:lpstr>
      <vt:lpstr>2. The Employer</vt:lpstr>
      <vt:lpstr>2.1 Right of Access to the Site</vt:lpstr>
      <vt:lpstr>2.2 Permits, Licenses or Approvals</vt:lpstr>
      <vt:lpstr>2.3 Employer’s Personnel</vt:lpstr>
      <vt:lpstr>2.4 Employer’s Financial Arrangements</vt:lpstr>
      <vt:lpstr>2.5 Employer’s Claims</vt:lpstr>
      <vt:lpstr>3. The Engineer</vt:lpstr>
      <vt:lpstr>3.1 Engineer’s Duties and Authority</vt:lpstr>
      <vt:lpstr>3.2 Delegation by the Engineer</vt:lpstr>
      <vt:lpstr>3.3 Instructions of the Engineer</vt:lpstr>
      <vt:lpstr>3.4 Replacement of the Engineer</vt:lpstr>
      <vt:lpstr>3.5 Determinations</vt:lpstr>
      <vt:lpstr>4. The CONTRACTOR</vt:lpstr>
      <vt:lpstr>4.1 Contractor’s General Obligations1</vt:lpstr>
      <vt:lpstr>4.1 Contractor’s General Obligations2</vt:lpstr>
      <vt:lpstr>4.1 Contractor’s General Obligations3</vt:lpstr>
      <vt:lpstr>4.2 Performance Security1</vt:lpstr>
      <vt:lpstr>4.2 Performance Security2</vt:lpstr>
      <vt:lpstr>4.3 Contractor’s Representative</vt:lpstr>
      <vt:lpstr>4.3 Contractor’s Representative</vt:lpstr>
      <vt:lpstr>4.4 Subcontractors</vt:lpstr>
      <vt:lpstr>4.5 Assignment of Benefit of  Subcontract</vt:lpstr>
      <vt:lpstr>4.6 Co-operation</vt:lpstr>
      <vt:lpstr>4.7 Setting Out</vt:lpstr>
      <vt:lpstr>4.8 Safety Procedures</vt:lpstr>
      <vt:lpstr>4.9 Quality Assurance</vt:lpstr>
      <vt:lpstr>4.10 Site Data</vt:lpstr>
      <vt:lpstr>4.11 Sufficiency of the Accepted Contract Amount</vt:lpstr>
      <vt:lpstr>4.12 Unforeseeable Physical Conditions1</vt:lpstr>
      <vt:lpstr>4.12 Unforeseeable Physical Conditions2</vt:lpstr>
      <vt:lpstr>4.13 Rights of Way and Facilities</vt:lpstr>
      <vt:lpstr>4.14 Avoidance of Interference</vt:lpstr>
      <vt:lpstr>4.15 Access Route</vt:lpstr>
      <vt:lpstr>4.16 Transport of Goods</vt:lpstr>
      <vt:lpstr>4.17 Contractor’s Equipment</vt:lpstr>
      <vt:lpstr>4.18 Protection of the Environment</vt:lpstr>
      <vt:lpstr>4.19 Electricity, Water and Gas</vt:lpstr>
      <vt:lpstr>4.20 Employer’s Equipment and Free-Issue Material1</vt:lpstr>
      <vt:lpstr>4.20 Employer’s Equipment and Free-Issue Material2</vt:lpstr>
      <vt:lpstr>4.21 Progress Reports1</vt:lpstr>
      <vt:lpstr>4.21 Progress Reports2</vt:lpstr>
      <vt:lpstr>4.21 Progress Reports3</vt:lpstr>
      <vt:lpstr>4.22 Security of the Site</vt:lpstr>
      <vt:lpstr>4.23 Contractor’s Operations on Site</vt:lpstr>
      <vt:lpstr>4.24 Fossils</vt:lpstr>
      <vt:lpstr>5. Nominated Subcontractors</vt:lpstr>
      <vt:lpstr>5.1 Definition of “Nominated Subcontractor”</vt:lpstr>
      <vt:lpstr>5.2 Objection to Nomination</vt:lpstr>
      <vt:lpstr>5.3 Payments to nominated Subcontractors</vt:lpstr>
      <vt:lpstr>5.4 Evidence of Payments</vt:lpstr>
      <vt:lpstr>6. STAFF AND LABOR</vt:lpstr>
      <vt:lpstr>6.1 Engagement of Staff and Labor</vt:lpstr>
      <vt:lpstr>6.2 Rates of Wages and Conditions of Labor</vt:lpstr>
      <vt:lpstr>6.3 Persons in the Service of Employer</vt:lpstr>
      <vt:lpstr>6.4 Labor Laws</vt:lpstr>
      <vt:lpstr>6.5 Working Hours</vt:lpstr>
      <vt:lpstr>6.6 Facilities for Staff and Labor</vt:lpstr>
      <vt:lpstr>6.7 Health and Safety1</vt:lpstr>
      <vt:lpstr>6.7 Health and Safety2</vt:lpstr>
      <vt:lpstr>6.7 Health and Safety3</vt:lpstr>
      <vt:lpstr>6.7 Health and Safety4</vt:lpstr>
      <vt:lpstr>6.8 Contractor’s Superintendence</vt:lpstr>
      <vt:lpstr>6.9 Contractor’s Personnel</vt:lpstr>
      <vt:lpstr>6.10 Records of Contractor’s Personnel and Equipment</vt:lpstr>
      <vt:lpstr>6.11 Disorderly Conduct</vt:lpstr>
      <vt:lpstr>6.12 Foreign Personnel</vt:lpstr>
      <vt:lpstr>6.13 Supply of Foodstuffs</vt:lpstr>
      <vt:lpstr>6.14 Supply of Water</vt:lpstr>
      <vt:lpstr>6.15 Measures against Insect and Pest Nuisance</vt:lpstr>
      <vt:lpstr>6.16 Alcoholic Liquor or Drugs</vt:lpstr>
      <vt:lpstr>6.17 Arms and Ammunition</vt:lpstr>
      <vt:lpstr>6.18 Festivals and Religious Customs</vt:lpstr>
      <vt:lpstr>6.19 Funeral Arrangements</vt:lpstr>
      <vt:lpstr>6.20 Prohibition of Forced or Compulsory Labor</vt:lpstr>
      <vt:lpstr>6.21 Prohibition of Harmful Child Labor</vt:lpstr>
      <vt:lpstr>6.22 Employment Records of Workers</vt:lpstr>
      <vt:lpstr>7. Plant, Materials and Workmanship</vt:lpstr>
      <vt:lpstr>7.1 Manner of Execution</vt:lpstr>
      <vt:lpstr>7.2 Samples</vt:lpstr>
      <vt:lpstr>7.3 Inspection</vt:lpstr>
      <vt:lpstr>7.4 Testing1</vt:lpstr>
      <vt:lpstr>7.4 Testing2</vt:lpstr>
      <vt:lpstr>7.4 Testing3</vt:lpstr>
      <vt:lpstr>7.5 Rejection</vt:lpstr>
      <vt:lpstr>7.6 Remedial Work1</vt:lpstr>
      <vt:lpstr>7.6 Remedial Work2</vt:lpstr>
      <vt:lpstr>7.7 Ownership of Plant and Materials</vt:lpstr>
      <vt:lpstr>7.8 Royalties</vt:lpstr>
      <vt:lpstr>8. Commencement, Delays and Suspension</vt:lpstr>
      <vt:lpstr>8.1 Commencement of Works</vt:lpstr>
      <vt:lpstr>8.2 Time for Completion</vt:lpstr>
      <vt:lpstr>8.3 Program1</vt:lpstr>
      <vt:lpstr>8.3 Program2</vt:lpstr>
      <vt:lpstr>8.3 Program3</vt:lpstr>
      <vt:lpstr>8.4 Extension of Time for Completion</vt:lpstr>
      <vt:lpstr>8.5 Delays Caused by Authorities</vt:lpstr>
      <vt:lpstr>8.6 Rate of Progress</vt:lpstr>
      <vt:lpstr>8.7 Delay Damages</vt:lpstr>
      <vt:lpstr>8.8 Suspension of Work</vt:lpstr>
      <vt:lpstr>8.9 Consequences of Suspension</vt:lpstr>
      <vt:lpstr>8.10 Payment for Plant and Materials in Event of Suspension</vt:lpstr>
      <vt:lpstr>8.11 Prolonged Suspension</vt:lpstr>
      <vt:lpstr>8.12 Resumption of Work</vt:lpstr>
      <vt:lpstr>9. Tests on Completion</vt:lpstr>
      <vt:lpstr>9.1 Contractor’s Obligations</vt:lpstr>
      <vt:lpstr>9.2 Delayed Tests</vt:lpstr>
      <vt:lpstr>9.3 Retesting</vt:lpstr>
      <vt:lpstr>9.4 Failure to Pass Tests on Completion</vt:lpstr>
      <vt:lpstr>10. Employer’s Taking Over</vt:lpstr>
      <vt:lpstr>10.1 Taking Over of the Works and Sections1</vt:lpstr>
      <vt:lpstr>10.1 Taking Over of the Works and Sections2</vt:lpstr>
      <vt:lpstr>10.2 Taking Over of Parts of the Works1</vt:lpstr>
      <vt:lpstr>10.2 Taking Over of Parts of the Works2</vt:lpstr>
      <vt:lpstr>10.2 Taking Over of Parts of the Works3</vt:lpstr>
      <vt:lpstr>10.3 Interference with Tests on Completion</vt:lpstr>
      <vt:lpstr>10.4 Surfaces Requiring Reinstatement</vt:lpstr>
      <vt:lpstr>11. Defects Liability</vt:lpstr>
      <vt:lpstr>11.1 Completion of Outstanding Work and Remedying Defects</vt:lpstr>
      <vt:lpstr>11.2 Cost of Remedying Defects</vt:lpstr>
      <vt:lpstr>11.3 Extension of Defects Notification Period</vt:lpstr>
      <vt:lpstr>11.4 Failure to Remedy Defects</vt:lpstr>
      <vt:lpstr>11.5 Removal of Defective Work</vt:lpstr>
      <vt:lpstr>11.6 Further Tests</vt:lpstr>
      <vt:lpstr>11.7 Right of Access</vt:lpstr>
      <vt:lpstr>11.8 Contractor to Search</vt:lpstr>
      <vt:lpstr>11.9 Performance Certificate</vt:lpstr>
      <vt:lpstr>11.10 Unfulfilled Obligations</vt:lpstr>
      <vt:lpstr>11.11 Clearance of Site</vt:lpstr>
      <vt:lpstr>12. Measurement and Evaluation </vt:lpstr>
      <vt:lpstr>12.1 Works to be Measured1</vt:lpstr>
      <vt:lpstr>12.1 Works to be Measured2</vt:lpstr>
      <vt:lpstr>12.2 Method of Measurement</vt:lpstr>
      <vt:lpstr>12.3 Evaluation1</vt:lpstr>
      <vt:lpstr>12.3 Evaluation2</vt:lpstr>
      <vt:lpstr>12.3 Evaluation3</vt:lpstr>
      <vt:lpstr>12.4 Omissions</vt:lpstr>
      <vt:lpstr>13. Variations and Adjustments </vt:lpstr>
      <vt:lpstr>13.1 Right to Vary1</vt:lpstr>
      <vt:lpstr>13.1 Right to Vary2</vt:lpstr>
      <vt:lpstr>13.2 Value Engineering1</vt:lpstr>
      <vt:lpstr>13.2 Value Engineering2</vt:lpstr>
      <vt:lpstr>13.3 Variation Procedure</vt:lpstr>
      <vt:lpstr>13.4 Payment in Applicable Currencies</vt:lpstr>
      <vt:lpstr>13.5 Provisional Sums</vt:lpstr>
      <vt:lpstr>13.6 Daywork1</vt:lpstr>
      <vt:lpstr>13.6 Daywork2</vt:lpstr>
      <vt:lpstr>13.7 Adjustments for Changes in Legislation</vt:lpstr>
      <vt:lpstr>13.8 Adjustments for Changes in Cost1</vt:lpstr>
      <vt:lpstr>13.8 Adjustments for Changes in Cost2</vt:lpstr>
      <vt:lpstr>13.8 Adjustments for Changes in Cost3</vt:lpstr>
      <vt:lpstr>14. Contract Price and Payment</vt:lpstr>
      <vt:lpstr>14.1 The Contract Price</vt:lpstr>
      <vt:lpstr>14.2 Advance Payment1</vt:lpstr>
      <vt:lpstr>14.2 Advance Payment2</vt:lpstr>
      <vt:lpstr>14.2 Advance Payment3</vt:lpstr>
      <vt:lpstr>14.2 Advance Payment4</vt:lpstr>
      <vt:lpstr>14.3 Application for Interim Payment Certificates1</vt:lpstr>
      <vt:lpstr>14.3 Application for Interim Payment Certificates2</vt:lpstr>
      <vt:lpstr>14.4 Schedule of Payments</vt:lpstr>
      <vt:lpstr>14.5 Plant and Materials intended for the Works1</vt:lpstr>
      <vt:lpstr>14.5 Plant and Materials intended for the Works2</vt:lpstr>
      <vt:lpstr>14.5 Plant and Materials intended for the Works3</vt:lpstr>
      <vt:lpstr>14.6 Issue of Interim Payment Certificates</vt:lpstr>
      <vt:lpstr>14.7 Payment</vt:lpstr>
      <vt:lpstr>14.8 Delayed Payment</vt:lpstr>
      <vt:lpstr>14.9 Payment of Retention Money1</vt:lpstr>
      <vt:lpstr>14.9 Payment of Retention Money2</vt:lpstr>
      <vt:lpstr>14.10 Statement at Completion</vt:lpstr>
      <vt:lpstr>14.11 Application for Final Payment Certificate</vt:lpstr>
      <vt:lpstr>14.12 Discharge</vt:lpstr>
      <vt:lpstr>14.13 Issue of Final Payment Certificate</vt:lpstr>
      <vt:lpstr>14.14 Cessation of Employer’s Liability</vt:lpstr>
      <vt:lpstr>14.15 Currencies of Payment</vt:lpstr>
      <vt:lpstr>15. Termination by Employer</vt:lpstr>
      <vt:lpstr>15.1 Notice to Correct</vt:lpstr>
      <vt:lpstr>15.2 Termination by Employer1</vt:lpstr>
      <vt:lpstr>15.2 Termination by Employer2</vt:lpstr>
      <vt:lpstr>15.2 Termination by Employer3</vt:lpstr>
      <vt:lpstr>15.3 Valuation at Date of Termination</vt:lpstr>
      <vt:lpstr>15.4 Payment after Termination</vt:lpstr>
      <vt:lpstr>15.5 Employer’s Entitlement to Termination for Convenience</vt:lpstr>
      <vt:lpstr>15.6 Corrupt or Fraudulent Practices</vt:lpstr>
      <vt:lpstr>16. Suspension and Termination by Contractor</vt:lpstr>
      <vt:lpstr>16.1 Contractor’s Entitlement to Suspend Work1</vt:lpstr>
      <vt:lpstr>16.1 Contractor’s Entitlement to Suspend Work2</vt:lpstr>
      <vt:lpstr>16.2 Termination by Contractor1</vt:lpstr>
      <vt:lpstr>16.2 Termination by Contractor2</vt:lpstr>
      <vt:lpstr>16.3 Cessation of Work and Removal of Contractor’s Equipment</vt:lpstr>
      <vt:lpstr>16.4 Payment on Termination</vt:lpstr>
      <vt:lpstr>17. Risk and Responsibility</vt:lpstr>
      <vt:lpstr>17.1 Indemnities</vt:lpstr>
      <vt:lpstr>17.2 Contractor’s Care of the Works1</vt:lpstr>
      <vt:lpstr>17.2 Contractor’s Care of the Works2</vt:lpstr>
      <vt:lpstr>17.3 Employer’s Risks</vt:lpstr>
      <vt:lpstr>17.4 Consequences of Employer’s Risks</vt:lpstr>
      <vt:lpstr>17.5 Intellectual and Industrial Property Rights</vt:lpstr>
      <vt:lpstr>17.6 Limitation of Liability</vt:lpstr>
      <vt:lpstr>17.7 Use of Employer’s Accommodation/Facilities</vt:lpstr>
      <vt:lpstr>18. Insurance</vt:lpstr>
      <vt:lpstr>18.1 General Requirements for Insurances1</vt:lpstr>
      <vt:lpstr>18.1 General Requirements for Insurances2</vt:lpstr>
      <vt:lpstr>18.1 General Requirements for Insurances3</vt:lpstr>
      <vt:lpstr>18.2 Insurance for Works and Contractor’s Equipment1</vt:lpstr>
      <vt:lpstr>18.2 Insurance for Works and Contractor’s Equipment2</vt:lpstr>
      <vt:lpstr>18.2 Insurance for Works and Contractor’s Equipment3</vt:lpstr>
      <vt:lpstr>18.3 Insurance against Injury to Persons and Damage to Property</vt:lpstr>
      <vt:lpstr>18.4 Insurance for Contractor’s Personnel</vt:lpstr>
      <vt:lpstr>19. Force Majeure</vt:lpstr>
      <vt:lpstr>19.1 Definition of Force Majeure1</vt:lpstr>
      <vt:lpstr>19.1 Definition of Force Majeure2</vt:lpstr>
      <vt:lpstr>19.2 Notice of Force Majeure</vt:lpstr>
      <vt:lpstr>19.3 Duty to Minimize Delay</vt:lpstr>
      <vt:lpstr>19.4 Consequences of Force Majeure</vt:lpstr>
      <vt:lpstr>19.5 Force Majeure Affecting Subcontractor</vt:lpstr>
      <vt:lpstr>19.6 Optional Termination, Payment and Release</vt:lpstr>
      <vt:lpstr>19.7 Release from Performance</vt:lpstr>
      <vt:lpstr>20. Claims, Disputes and Arbitration</vt:lpstr>
      <vt:lpstr>20.1 Contractor’s Claims1</vt:lpstr>
      <vt:lpstr>20.1 Contractor’s Claims2</vt:lpstr>
      <vt:lpstr>20.1 Contractor’s Claims3</vt:lpstr>
      <vt:lpstr>20.2 Appointment of the Dispute Board1</vt:lpstr>
      <vt:lpstr>20.2 Appointment of the Dispute Board2</vt:lpstr>
      <vt:lpstr>20.3 Failure to Agree on the Composition of the Dispute Board</vt:lpstr>
      <vt:lpstr>20.4 Obtaining Dispute Board’s Decision1</vt:lpstr>
      <vt:lpstr>20.4 Obtaining Dispute Board’s Decision2</vt:lpstr>
      <vt:lpstr>20.5 Amicable Settlement</vt:lpstr>
      <vt:lpstr>20.6 Arbitration1</vt:lpstr>
      <vt:lpstr>20.6 Arbitration2</vt:lpstr>
      <vt:lpstr>20.7 Failure to Comply with Dispute Board’s Decision</vt:lpstr>
      <vt:lpstr>20.8 Expiry of Dispute Board’s Appointment</vt:lpstr>
      <vt:lpstr>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FIDIC CONTRACTS GENERAL CONDITIONS</dc:title>
  <dc:creator>HP</dc:creator>
  <cp:lastModifiedBy>KARIM EL-DASH</cp:lastModifiedBy>
  <cp:revision>113</cp:revision>
  <dcterms:created xsi:type="dcterms:W3CDTF">2010-02-02T07:42:45Z</dcterms:created>
  <dcterms:modified xsi:type="dcterms:W3CDTF">2014-03-20T02:42:34Z</dcterms:modified>
</cp:coreProperties>
</file>